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54E1690-44D4-4452-B1D0-F7E92E9ACC58}" type="datetimeFigureOut">
              <a:rPr lang="ar-IQ" smtClean="0"/>
              <a:t>17/07/1437</a:t>
            </a:fld>
            <a:endParaRPr lang="ar-IQ"/>
          </a:p>
        </p:txBody>
      </p:sp>
      <p:sp>
        <p:nvSpPr>
          <p:cNvPr id="17" name="Footer Placeholder 16"/>
          <p:cNvSpPr>
            <a:spLocks noGrp="1"/>
          </p:cNvSpPr>
          <p:nvPr>
            <p:ph type="ftr" sz="quarter" idx="11"/>
          </p:nvPr>
        </p:nvSpPr>
        <p:spPr/>
        <p:txBody>
          <a:bodyPr/>
          <a:lstStyle/>
          <a:p>
            <a:endParaRPr lang="ar-IQ"/>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549D1A3-7E29-4D56-A245-F63B8B356261}" type="slidenum">
              <a:rPr lang="ar-IQ" smtClean="0"/>
              <a:t>‹#›</a:t>
            </a:fld>
            <a:endParaRPr lang="ar-IQ"/>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4E1690-44D4-4452-B1D0-F7E92E9ACC58}" type="datetimeFigureOut">
              <a:rPr lang="ar-IQ" smtClean="0"/>
              <a:t>17/07/1437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549D1A3-7E29-4D56-A245-F63B8B356261}"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549D1A3-7E29-4D56-A245-F63B8B356261}" type="slidenum">
              <a:rPr lang="ar-IQ" smtClean="0"/>
              <a:t>‹#›</a:t>
            </a:fld>
            <a:endParaRPr lang="ar-IQ"/>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4E1690-44D4-4452-B1D0-F7E92E9ACC58}" type="datetimeFigureOut">
              <a:rPr lang="ar-IQ" smtClean="0"/>
              <a:t>17/07/1437</a:t>
            </a:fld>
            <a:endParaRPr lang="ar-IQ"/>
          </a:p>
        </p:txBody>
      </p:sp>
      <p:sp>
        <p:nvSpPr>
          <p:cNvPr id="5" name="Footer Placeholder 4"/>
          <p:cNvSpPr>
            <a:spLocks noGrp="1"/>
          </p:cNvSpPr>
          <p:nvPr>
            <p:ph type="ftr" sz="quarter" idx="11"/>
          </p:nvPr>
        </p:nvSpPr>
        <p:spPr/>
        <p:txBody>
          <a:bodyPr/>
          <a:lstStyle/>
          <a:p>
            <a:endParaRPr lang="ar-IQ"/>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54E1690-44D4-4452-B1D0-F7E92E9ACC58}" type="datetimeFigureOut">
              <a:rPr lang="ar-IQ" smtClean="0"/>
              <a:t>17/07/1437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4361688" y="1026372"/>
            <a:ext cx="457200" cy="441325"/>
          </a:xfrm>
        </p:spPr>
        <p:txBody>
          <a:bodyPr/>
          <a:lstStyle/>
          <a:p>
            <a:fld id="{6549D1A3-7E29-4D56-A245-F63B8B356261}" type="slidenum">
              <a:rPr lang="ar-IQ" smtClean="0"/>
              <a:t>‹#›</a:t>
            </a:fld>
            <a:endParaRPr lang="ar-IQ"/>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ar-IQ"/>
          </a:p>
        </p:txBody>
      </p:sp>
      <p:sp>
        <p:nvSpPr>
          <p:cNvPr id="4" name="Date Placeholder 3"/>
          <p:cNvSpPr>
            <a:spLocks noGrp="1"/>
          </p:cNvSpPr>
          <p:nvPr>
            <p:ph type="dt" sz="half" idx="10"/>
          </p:nvPr>
        </p:nvSpPr>
        <p:spPr/>
        <p:txBody>
          <a:bodyPr/>
          <a:lstStyle/>
          <a:p>
            <a:fld id="{654E1690-44D4-4452-B1D0-F7E92E9ACC58}" type="datetimeFigureOut">
              <a:rPr lang="ar-IQ" smtClean="0"/>
              <a:t>17/07/1437</a:t>
            </a:fld>
            <a:endParaRPr lang="ar-IQ"/>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549D1A3-7E29-4D56-A245-F63B8B356261}" type="slidenum">
              <a:rPr lang="ar-IQ" smtClean="0"/>
              <a:t>‹#›</a:t>
            </a:fld>
            <a:endParaRPr lang="ar-IQ"/>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54E1690-44D4-4452-B1D0-F7E92E9ACC58}" type="datetimeFigureOut">
              <a:rPr lang="ar-IQ" smtClean="0"/>
              <a:t>17/07/1437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549D1A3-7E29-4D56-A245-F63B8B356261}" type="slidenum">
              <a:rPr lang="ar-IQ" smtClean="0"/>
              <a:t>‹#›</a:t>
            </a:fld>
            <a:endParaRPr lang="ar-IQ"/>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54E1690-44D4-4452-B1D0-F7E92E9ACC58}" type="datetimeFigureOut">
              <a:rPr lang="ar-IQ" smtClean="0"/>
              <a:t>17/07/1437</a:t>
            </a:fld>
            <a:endParaRPr lang="ar-IQ"/>
          </a:p>
        </p:txBody>
      </p:sp>
      <p:sp>
        <p:nvSpPr>
          <p:cNvPr id="8" name="Footer Placeholder 7"/>
          <p:cNvSpPr>
            <a:spLocks noGrp="1"/>
          </p:cNvSpPr>
          <p:nvPr>
            <p:ph type="ftr" sz="quarter" idx="11"/>
          </p:nvPr>
        </p:nvSpPr>
        <p:spPr>
          <a:xfrm>
            <a:off x="304800" y="6409944"/>
            <a:ext cx="3581400" cy="365760"/>
          </a:xfrm>
        </p:spPr>
        <p:txBody>
          <a:bodyPr/>
          <a:lstStyle/>
          <a:p>
            <a:endParaRPr lang="ar-IQ"/>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549D1A3-7E29-4D56-A245-F63B8B356261}" type="slidenum">
              <a:rPr lang="ar-IQ" smtClean="0"/>
              <a:t>‹#›</a:t>
            </a:fld>
            <a:endParaRPr lang="ar-IQ"/>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54E1690-44D4-4452-B1D0-F7E92E9ACC58}" type="datetimeFigureOut">
              <a:rPr lang="ar-IQ" smtClean="0"/>
              <a:t>17/07/1437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a:xfrm>
            <a:off x="4343400" y="1036020"/>
            <a:ext cx="457200" cy="441325"/>
          </a:xfrm>
        </p:spPr>
        <p:txBody>
          <a:bodyPr/>
          <a:lstStyle/>
          <a:p>
            <a:fld id="{6549D1A3-7E29-4D56-A245-F63B8B356261}"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54E1690-44D4-4452-B1D0-F7E92E9ACC58}" type="datetimeFigureOut">
              <a:rPr lang="ar-IQ" smtClean="0"/>
              <a:t>17/07/1437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549D1A3-7E29-4D56-A245-F63B8B356261}"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549D1A3-7E29-4D56-A245-F63B8B356261}" type="slidenum">
              <a:rPr lang="ar-IQ" smtClean="0"/>
              <a:t>‹#›</a:t>
            </a:fld>
            <a:endParaRPr lang="ar-IQ"/>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54E1690-44D4-4452-B1D0-F7E92E9ACC58}" type="datetimeFigureOut">
              <a:rPr lang="ar-IQ" smtClean="0"/>
              <a:t>17/07/1437</a:t>
            </a:fld>
            <a:endParaRPr lang="ar-IQ"/>
          </a:p>
        </p:txBody>
      </p:sp>
      <p:sp>
        <p:nvSpPr>
          <p:cNvPr id="6" name="Footer Placeholder 5"/>
          <p:cNvSpPr>
            <a:spLocks noGrp="1"/>
          </p:cNvSpPr>
          <p:nvPr>
            <p:ph type="ftr" sz="quarter" idx="11"/>
          </p:nvPr>
        </p:nvSpPr>
        <p:spPr>
          <a:xfrm>
            <a:off x="301752" y="6410848"/>
            <a:ext cx="3383280" cy="365760"/>
          </a:xfrm>
        </p:spPr>
        <p:txBody>
          <a:bodyPr/>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549D1A3-7E29-4D56-A245-F63B8B356261}" type="slidenum">
              <a:rPr lang="ar-IQ" smtClean="0"/>
              <a:t>‹#›</a:t>
            </a:fld>
            <a:endParaRPr lang="ar-IQ"/>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54E1690-44D4-4452-B1D0-F7E92E9ACC58}" type="datetimeFigureOut">
              <a:rPr lang="ar-IQ" smtClean="0"/>
              <a:t>17/07/1437</a:t>
            </a:fld>
            <a:endParaRPr lang="ar-IQ"/>
          </a:p>
        </p:txBody>
      </p:sp>
      <p:sp>
        <p:nvSpPr>
          <p:cNvPr id="6" name="Footer Placeholder 5"/>
          <p:cNvSpPr>
            <a:spLocks noGrp="1"/>
          </p:cNvSpPr>
          <p:nvPr>
            <p:ph type="ftr" sz="quarter" idx="11"/>
          </p:nvPr>
        </p:nvSpPr>
        <p:spPr>
          <a:xfrm>
            <a:off x="301752" y="6410848"/>
            <a:ext cx="3584448" cy="365760"/>
          </a:xfrm>
        </p:spPr>
        <p:txBody>
          <a:bodyPr/>
          <a:lstStyle/>
          <a:p>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54E1690-44D4-4452-B1D0-F7E92E9ACC58}" type="datetimeFigureOut">
              <a:rPr lang="ar-IQ" smtClean="0"/>
              <a:t>17/07/1437</a:t>
            </a:fld>
            <a:endParaRPr lang="ar-IQ"/>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IQ"/>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549D1A3-7E29-4D56-A245-F63B8B356261}" type="slidenum">
              <a:rPr lang="ar-IQ" smtClean="0"/>
              <a:t>‹#›</a:t>
            </a:fld>
            <a:endParaRPr lang="ar-IQ"/>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1800" dirty="0" smtClean="0"/>
              <a:t>Pumps</a:t>
            </a:r>
            <a:endParaRPr lang="ar-IQ" sz="1800" dirty="0"/>
          </a:p>
        </p:txBody>
      </p:sp>
      <p:sp>
        <p:nvSpPr>
          <p:cNvPr id="2" name="Title 1"/>
          <p:cNvSpPr>
            <a:spLocks noGrp="1"/>
          </p:cNvSpPr>
          <p:nvPr>
            <p:ph type="ctrTitle"/>
          </p:nvPr>
        </p:nvSpPr>
        <p:spPr/>
        <p:txBody>
          <a:bodyPr/>
          <a:lstStyle/>
          <a:p>
            <a:r>
              <a:rPr lang="en-US" dirty="0" smtClean="0"/>
              <a:t>Fluid Flow</a:t>
            </a:r>
            <a:endParaRPr lang="ar-IQ" dirty="0"/>
          </a:p>
        </p:txBody>
      </p:sp>
      <p:pic>
        <p:nvPicPr>
          <p:cNvPr id="3074" name="Picture 2" descr="C:\Users\8780\Desktop\Marine-Horizontal-Centrifugal-Pu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212976"/>
            <a:ext cx="5230610" cy="2859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075" name="Picture 3" descr="C:\Users\8780\Desktop\products_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45" y="3191948"/>
            <a:ext cx="2880427" cy="288042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076" name="Picture 4" descr="C:\Users\8780\Desktop\pedrollo-cp25-centrifugal-pum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226" y="290059"/>
            <a:ext cx="2520280" cy="1960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077" name="Picture 5" descr="C:\Users\8780\Desktop\pedrollo-cp25-centrifugal-pum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70036"/>
            <a:ext cx="2592288" cy="201622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746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1477328"/>
          </a:xfrm>
          <a:prstGeom prst="rect">
            <a:avLst/>
          </a:prstGeom>
        </p:spPr>
        <p:txBody>
          <a:bodyPr wrap="square">
            <a:spAutoFit/>
          </a:bodyPr>
          <a:lstStyle/>
          <a:p>
            <a:pPr algn="just" rtl="0"/>
            <a:r>
              <a:rPr lang="en-US" b="1" dirty="0"/>
              <a:t>Pump Cavitation and Net Positive Suction Head</a:t>
            </a:r>
            <a:endParaRPr lang="en-US" dirty="0"/>
          </a:p>
          <a:p>
            <a:pPr algn="just" rtl="0"/>
            <a:r>
              <a:rPr lang="en-US" dirty="0"/>
              <a:t>When P &lt; </a:t>
            </a:r>
            <a:r>
              <a:rPr lang="en-US" dirty="0" err="1"/>
              <a:t>P</a:t>
            </a:r>
            <a:r>
              <a:rPr lang="en-US" i="1" baseline="-25000" dirty="0" err="1"/>
              <a:t>v</a:t>
            </a:r>
            <a:r>
              <a:rPr lang="en-US" dirty="0"/>
              <a:t>, vapor-filled bubbles called cavitation bubbles appear. </a:t>
            </a:r>
            <a:r>
              <a:rPr lang="en-US" dirty="0" smtClean="0"/>
              <a:t>typically </a:t>
            </a:r>
            <a:r>
              <a:rPr lang="en-US" dirty="0"/>
              <a:t>on the suction side of the rotating impeller blades where the pressure is lowest. After the cavitation bubbles are formed, they are transported through the pump to regions where the pressure is higher, causing rapid collapse of the bubbles</a:t>
            </a:r>
          </a:p>
        </p:txBody>
      </p:sp>
      <p:sp>
        <p:nvSpPr>
          <p:cNvPr id="3" name="Rectangle 2"/>
          <p:cNvSpPr/>
          <p:nvPr/>
        </p:nvSpPr>
        <p:spPr>
          <a:xfrm>
            <a:off x="209239" y="1916832"/>
            <a:ext cx="5514890" cy="1477328"/>
          </a:xfrm>
          <a:prstGeom prst="rect">
            <a:avLst/>
          </a:prstGeom>
        </p:spPr>
        <p:txBody>
          <a:bodyPr wrap="square">
            <a:spAutoFit/>
          </a:bodyPr>
          <a:lstStyle/>
          <a:p>
            <a:pPr algn="just" rtl="0"/>
            <a:r>
              <a:rPr lang="en-US" dirty="0" smtClean="0"/>
              <a:t>It </a:t>
            </a:r>
            <a:r>
              <a:rPr lang="en-US" dirty="0"/>
              <a:t>causes noise, vibration, reduced efficiency, and most importantly, damage to the impeller blades. Repeated bubble collapse near a blade surface leads to pitting or erosion of the blade and cause blade failure.</a:t>
            </a:r>
            <a:endParaRPr lang="ar-IQ" dirty="0"/>
          </a:p>
        </p:txBody>
      </p:sp>
      <p:pic>
        <p:nvPicPr>
          <p:cNvPr id="4" name="Picture 3"/>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908735" y="1600914"/>
            <a:ext cx="2880320" cy="2304256"/>
          </a:xfrm>
          <a:prstGeom prst="rect">
            <a:avLst/>
          </a:prstGeom>
          <a:noFill/>
          <a:ln>
            <a:solidFill>
              <a:schemeClr val="tx1"/>
            </a:solidFill>
          </a:ln>
        </p:spPr>
      </p:pic>
      <mc:AlternateContent xmlns:mc="http://schemas.openxmlformats.org/markup-compatibility/2006">
        <mc:Choice xmlns:a14="http://schemas.microsoft.com/office/drawing/2010/main" Requires="a14">
          <p:sp>
            <p:nvSpPr>
              <p:cNvPr id="5" name="Rectangle 4"/>
              <p:cNvSpPr/>
              <p:nvPr/>
            </p:nvSpPr>
            <p:spPr>
              <a:xfrm>
                <a:off x="179512" y="3861048"/>
                <a:ext cx="8640960" cy="2464714"/>
              </a:xfrm>
              <a:prstGeom prst="rect">
                <a:avLst/>
              </a:prstGeom>
            </p:spPr>
            <p:txBody>
              <a:bodyPr wrap="square">
                <a:spAutoFit/>
              </a:bodyPr>
              <a:lstStyle/>
              <a:p>
                <a:pPr algn="just" rtl="0"/>
                <a:r>
                  <a:rPr lang="en-US" sz="1600" dirty="0" smtClean="0"/>
                  <a:t>It is useful to employ a flow parameter called net positive suction head (NPSH), defined as the difference between the pump’s inlet stagnation pressure head and the vapor pressure head,</a:t>
                </a:r>
              </a:p>
              <a:p>
                <a:pPr algn="just" rtl="0"/>
                <a14:m>
                  <m:oMathPara xmlns:m="http://schemas.openxmlformats.org/officeDocument/2006/math">
                    <m:oMathParaPr>
                      <m:jc m:val="centerGroup"/>
                    </m:oMathParaPr>
                    <m:oMath xmlns:m="http://schemas.openxmlformats.org/officeDocument/2006/math">
                      <m:r>
                        <a:rPr lang="en-US" sz="1600" i="1"/>
                        <m:t>𝑁𝑃𝑆𝐻</m:t>
                      </m:r>
                      <m:r>
                        <a:rPr lang="en-US" sz="1600" i="1"/>
                        <m:t>=</m:t>
                      </m:r>
                      <m:sSub>
                        <m:sSubPr>
                          <m:ctrlPr>
                            <a:rPr lang="en-US" sz="1600" i="1"/>
                          </m:ctrlPr>
                        </m:sSubPr>
                        <m:e>
                          <m:d>
                            <m:dPr>
                              <m:ctrlPr>
                                <a:rPr lang="en-US" sz="1600" i="1"/>
                              </m:ctrlPr>
                            </m:dPr>
                            <m:e>
                              <m:r>
                                <m:rPr>
                                  <m:sty m:val="p"/>
                                </m:rPr>
                                <a:rPr lang="en-US" sz="1600"/>
                                <m:t>stagnation</m:t>
                              </m:r>
                              <m:r>
                                <a:rPr lang="en-US" sz="1600"/>
                                <m:t> </m:t>
                              </m:r>
                              <m:r>
                                <m:rPr>
                                  <m:sty m:val="p"/>
                                </m:rPr>
                                <a:rPr lang="en-US" sz="1600"/>
                                <m:t>pressure</m:t>
                              </m:r>
                            </m:e>
                          </m:d>
                        </m:e>
                        <m:sub>
                          <m:r>
                            <a:rPr lang="en-US" sz="1600" i="1"/>
                            <m:t>𝑝𝑢𝑚𝑝</m:t>
                          </m:r>
                          <m:r>
                            <a:rPr lang="en-US" sz="1600" i="1"/>
                            <m:t> </m:t>
                          </m:r>
                          <m:r>
                            <a:rPr lang="en-US" sz="1600" i="1"/>
                            <m:t>𝑖𝑛𝑙𝑒𝑡</m:t>
                          </m:r>
                        </m:sub>
                      </m:sSub>
                      <m:r>
                        <a:rPr lang="en-US" sz="1600" i="1"/>
                        <m:t>−</m:t>
                      </m:r>
                      <m:f>
                        <m:fPr>
                          <m:ctrlPr>
                            <a:rPr lang="en-US" sz="1600" i="1"/>
                          </m:ctrlPr>
                        </m:fPr>
                        <m:num>
                          <m:sSub>
                            <m:sSubPr>
                              <m:ctrlPr>
                                <a:rPr lang="en-US" sz="1600" i="1"/>
                              </m:ctrlPr>
                            </m:sSubPr>
                            <m:e>
                              <m:sSub>
                                <m:sSubPr>
                                  <m:ctrlPr>
                                    <a:rPr lang="en-US" sz="1600" i="1"/>
                                  </m:ctrlPr>
                                </m:sSubPr>
                                <m:e>
                                  <m:r>
                                    <a:rPr lang="en-US" sz="1600" i="1"/>
                                    <m:t>𝑝</m:t>
                                  </m:r>
                                </m:e>
                                <m:sub>
                                  <m:r>
                                    <a:rPr lang="en-US" sz="1600" i="1"/>
                                    <m:t>𝑣</m:t>
                                  </m:r>
                                </m:sub>
                              </m:sSub>
                            </m:e>
                            <m:sub>
                              <m:r>
                                <a:rPr lang="en-US" sz="1600" i="1"/>
                                <m:t> </m:t>
                              </m:r>
                            </m:sub>
                          </m:sSub>
                        </m:num>
                        <m:den>
                          <m:r>
                            <a:rPr lang="en-US" sz="1600" i="1"/>
                            <m:t>𝜌</m:t>
                          </m:r>
                          <m:r>
                            <a:rPr lang="en-US" sz="1600" i="1"/>
                            <m:t>𝑔</m:t>
                          </m:r>
                        </m:den>
                      </m:f>
                    </m:oMath>
                  </m:oMathPara>
                </a14:m>
                <a:endParaRPr lang="en-US" sz="1600" dirty="0"/>
              </a:p>
              <a:p>
                <a:pPr algn="just" rtl="0"/>
                <a14:m>
                  <m:oMathPara xmlns:m="http://schemas.openxmlformats.org/officeDocument/2006/math">
                    <m:oMathParaPr>
                      <m:jc m:val="centerGroup"/>
                    </m:oMathParaPr>
                    <m:oMath xmlns:m="http://schemas.openxmlformats.org/officeDocument/2006/math">
                      <m:r>
                        <a:rPr lang="en-US" sz="1600" i="1"/>
                        <m:t>𝑁𝑃𝑆𝐻</m:t>
                      </m:r>
                      <m:r>
                        <a:rPr lang="en-US" sz="1600" i="1"/>
                        <m:t>=</m:t>
                      </m:r>
                      <m:sSub>
                        <m:sSubPr>
                          <m:ctrlPr>
                            <a:rPr lang="en-US" sz="1600" i="1"/>
                          </m:ctrlPr>
                        </m:sSubPr>
                        <m:e>
                          <m:d>
                            <m:dPr>
                              <m:ctrlPr>
                                <a:rPr lang="en-US" sz="1600" i="1"/>
                              </m:ctrlPr>
                            </m:dPr>
                            <m:e>
                              <m:f>
                                <m:fPr>
                                  <m:ctrlPr>
                                    <a:rPr lang="en-US" sz="1600" i="1"/>
                                  </m:ctrlPr>
                                </m:fPr>
                                <m:num>
                                  <m:sSub>
                                    <m:sSubPr>
                                      <m:ctrlPr>
                                        <a:rPr lang="en-US" sz="1600" i="1"/>
                                      </m:ctrlPr>
                                    </m:sSubPr>
                                    <m:e>
                                      <m:r>
                                        <a:rPr lang="en-US" sz="1600" i="1"/>
                                        <m:t>𝑝</m:t>
                                      </m:r>
                                    </m:e>
                                    <m:sub>
                                      <m:r>
                                        <a:rPr lang="en-US" sz="1600" i="1"/>
                                        <m:t> </m:t>
                                      </m:r>
                                    </m:sub>
                                  </m:sSub>
                                </m:num>
                                <m:den>
                                  <m:r>
                                    <a:rPr lang="en-US" sz="1600" i="1"/>
                                    <m:t>𝜌</m:t>
                                  </m:r>
                                  <m:r>
                                    <a:rPr lang="en-US" sz="1600" i="1"/>
                                    <m:t>𝑔</m:t>
                                  </m:r>
                                </m:den>
                              </m:f>
                              <m:r>
                                <a:rPr lang="en-US" sz="1600" i="1"/>
                                <m:t>+</m:t>
                              </m:r>
                              <m:f>
                                <m:fPr>
                                  <m:ctrlPr>
                                    <a:rPr lang="en-US" sz="1600" i="1"/>
                                  </m:ctrlPr>
                                </m:fPr>
                                <m:num>
                                  <m:sSub>
                                    <m:sSubPr>
                                      <m:ctrlPr>
                                        <a:rPr lang="en-US" sz="1600" i="1"/>
                                      </m:ctrlPr>
                                    </m:sSubPr>
                                    <m:e>
                                      <m:sSup>
                                        <m:sSupPr>
                                          <m:ctrlPr>
                                            <a:rPr lang="en-US" sz="1600" i="1"/>
                                          </m:ctrlPr>
                                        </m:sSupPr>
                                        <m:e>
                                          <m:sSubSup>
                                            <m:sSubSupPr>
                                              <m:ctrlPr>
                                                <a:rPr lang="en-US" sz="1600" i="1"/>
                                              </m:ctrlPr>
                                            </m:sSubSupPr>
                                            <m:e>
                                              <m:r>
                                                <a:rPr lang="en-US" sz="1600" i="1"/>
                                                <m:t>𝑢</m:t>
                                              </m:r>
                                            </m:e>
                                            <m:sub>
                                              <m:r>
                                                <a:rPr lang="en-US" sz="1600" i="1"/>
                                                <m:t> </m:t>
                                              </m:r>
                                            </m:sub>
                                            <m:sup>
                                              <m:r>
                                                <a:rPr lang="en-US" sz="1600" i="1"/>
                                                <m:t>2</m:t>
                                              </m:r>
                                            </m:sup>
                                          </m:sSubSup>
                                        </m:e>
                                        <m:sup>
                                          <m:r>
                                            <a:rPr lang="en-US" sz="1600" i="1"/>
                                            <m:t> </m:t>
                                          </m:r>
                                        </m:sup>
                                      </m:sSup>
                                    </m:e>
                                    <m:sub>
                                      <m:r>
                                        <a:rPr lang="en-US" sz="1600" i="1"/>
                                        <m:t> </m:t>
                                      </m:r>
                                    </m:sub>
                                  </m:sSub>
                                </m:num>
                                <m:den>
                                  <m:r>
                                    <a:rPr lang="en-US" sz="1600" i="1"/>
                                    <m:t>2</m:t>
                                  </m:r>
                                  <m:r>
                                    <a:rPr lang="en-US" sz="1600" i="1"/>
                                    <m:t>𝑔</m:t>
                                  </m:r>
                                </m:den>
                              </m:f>
                            </m:e>
                          </m:d>
                        </m:e>
                        <m:sub>
                          <m:r>
                            <a:rPr lang="en-US" sz="1600" i="1"/>
                            <m:t>𝑝𝑢𝑚𝑝</m:t>
                          </m:r>
                          <m:r>
                            <a:rPr lang="en-US" sz="1600" i="1"/>
                            <m:t> </m:t>
                          </m:r>
                          <m:r>
                            <a:rPr lang="en-US" sz="1600" i="1"/>
                            <m:t>𝑖𝑛𝑙𝑒𝑡</m:t>
                          </m:r>
                        </m:sub>
                      </m:sSub>
                      <m:r>
                        <a:rPr lang="en-US" sz="1600" i="1"/>
                        <m:t>−</m:t>
                      </m:r>
                      <m:f>
                        <m:fPr>
                          <m:ctrlPr>
                            <a:rPr lang="en-US" sz="1600" i="1"/>
                          </m:ctrlPr>
                        </m:fPr>
                        <m:num>
                          <m:sSub>
                            <m:sSubPr>
                              <m:ctrlPr>
                                <a:rPr lang="en-US" sz="1600" i="1"/>
                              </m:ctrlPr>
                            </m:sSubPr>
                            <m:e>
                              <m:sSub>
                                <m:sSubPr>
                                  <m:ctrlPr>
                                    <a:rPr lang="en-US" sz="1600" i="1"/>
                                  </m:ctrlPr>
                                </m:sSubPr>
                                <m:e>
                                  <m:r>
                                    <a:rPr lang="en-US" sz="1600" i="1"/>
                                    <m:t>𝑝</m:t>
                                  </m:r>
                                </m:e>
                                <m:sub>
                                  <m:r>
                                    <a:rPr lang="en-US" sz="1600" i="1"/>
                                    <m:t>𝑣</m:t>
                                  </m:r>
                                </m:sub>
                              </m:sSub>
                            </m:e>
                            <m:sub>
                              <m:r>
                                <a:rPr lang="en-US" sz="1600" i="1"/>
                                <m:t> </m:t>
                              </m:r>
                            </m:sub>
                          </m:sSub>
                        </m:num>
                        <m:den>
                          <m:r>
                            <a:rPr lang="en-US" sz="1600" i="1"/>
                            <m:t>𝜌</m:t>
                          </m:r>
                          <m:r>
                            <a:rPr lang="en-US" sz="1600" i="1"/>
                            <m:t>𝑔</m:t>
                          </m:r>
                        </m:den>
                      </m:f>
                    </m:oMath>
                  </m:oMathPara>
                </a14:m>
                <a:endParaRPr lang="en-US" sz="1600" dirty="0"/>
              </a:p>
              <a:p>
                <a:pPr algn="just" rtl="0"/>
                <a:r>
                  <a:rPr lang="en-US" sz="1600" dirty="0"/>
                  <a:t>Pump manufacturers test their pumps for cavitation in a pump test facility, the pump manufacturer then publishes a performance parameter called the required net positive suction head (</a:t>
                </a:r>
                <a:r>
                  <a:rPr lang="en-US" sz="1600" dirty="0" err="1"/>
                  <a:t>NPSH</a:t>
                </a:r>
                <a:r>
                  <a:rPr lang="en-US" sz="1600" baseline="-25000" dirty="0" err="1"/>
                  <a:t>required</a:t>
                </a:r>
                <a:r>
                  <a:rPr lang="en-US" sz="1600" dirty="0"/>
                  <a:t>),</a:t>
                </a:r>
                <a:endParaRPr lang="ar-IQ" sz="1600" dirty="0"/>
              </a:p>
            </p:txBody>
          </p:sp>
        </mc:Choice>
        <mc:Fallback>
          <p:sp>
            <p:nvSpPr>
              <p:cNvPr id="5" name="Rectangle 4"/>
              <p:cNvSpPr>
                <a:spLocks noRot="1" noChangeAspect="1" noMove="1" noResize="1" noEditPoints="1" noAdjustHandles="1" noChangeArrowheads="1" noChangeShapeType="1" noTextEdit="1"/>
              </p:cNvSpPr>
              <p:nvPr/>
            </p:nvSpPr>
            <p:spPr>
              <a:xfrm>
                <a:off x="179512" y="3861048"/>
                <a:ext cx="8640960" cy="2464714"/>
              </a:xfrm>
              <a:prstGeom prst="rect">
                <a:avLst/>
              </a:prstGeom>
              <a:blipFill rotWithShape="1">
                <a:blip r:embed="rId4"/>
                <a:stretch>
                  <a:fillRect l="-353" t="-741" r="-353" b="-2222"/>
                </a:stretch>
              </a:blipFill>
            </p:spPr>
            <p:txBody>
              <a:bodyPr/>
              <a:lstStyle/>
              <a:p>
                <a:r>
                  <a:rPr lang="ar-IQ">
                    <a:noFill/>
                  </a:rPr>
                  <a:t> </a:t>
                </a:r>
              </a:p>
            </p:txBody>
          </p:sp>
        </mc:Fallback>
      </mc:AlternateContent>
    </p:spTree>
    <p:extLst>
      <p:ext uri="{BB962C8B-B14F-4D97-AF65-F5344CB8AC3E}">
        <p14:creationId xmlns:p14="http://schemas.microsoft.com/office/powerpoint/2010/main" val="174883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2" name="Table 1"/>
              <p:cNvGraphicFramePr>
                <a:graphicFrameLocks noGrp="1"/>
              </p:cNvGraphicFramePr>
              <p:nvPr>
                <p:extLst>
                  <p:ext uri="{D42A27DB-BD31-4B8C-83A1-F6EECF244321}">
                    <p14:modId xmlns:p14="http://schemas.microsoft.com/office/powerpoint/2010/main" val="1411406809"/>
                  </p:ext>
                </p:extLst>
              </p:nvPr>
            </p:nvGraphicFramePr>
            <p:xfrm>
              <a:off x="827584" y="836712"/>
              <a:ext cx="7344816" cy="5034344"/>
            </p:xfrm>
            <a:graphic>
              <a:graphicData uri="http://schemas.openxmlformats.org/drawingml/2006/table">
                <a:tbl>
                  <a:tblPr firstRow="1" firstCol="1" bandRow="1">
                    <a:tableStyleId>{BDBED569-4797-4DF1-A0F4-6AAB3CD982D8}</a:tableStyleId>
                  </a:tblPr>
                  <a:tblGrid>
                    <a:gridCol w="7344816"/>
                  </a:tblGrid>
                  <a:tr h="4968552">
                    <a:tc>
                      <a:txBody>
                        <a:bodyPr/>
                        <a:lstStyle/>
                        <a:p>
                          <a:pPr algn="just" rtl="0">
                            <a:lnSpc>
                              <a:spcPct val="115000"/>
                            </a:lnSpc>
                            <a:spcAft>
                              <a:spcPts val="0"/>
                            </a:spcAft>
                          </a:pPr>
                          <a14:m>
                            <m:oMathPara xmlns:m="http://schemas.openxmlformats.org/officeDocument/2006/math">
                              <m:oMathParaPr>
                                <m:jc m:val="centerGroup"/>
                              </m:oMathParaPr>
                              <m:oMath xmlns:m="http://schemas.openxmlformats.org/officeDocument/2006/math">
                                <m:box>
                                  <m:boxPr>
                                    <m:ctrlPr>
                                      <a:rPr lang="en-US" sz="1600">
                                        <a:effectLst/>
                                      </a:rPr>
                                    </m:ctrlPr>
                                  </m:boxPr>
                                  <m:e>
                                    <m:groupChr>
                                      <m:groupChrPr>
                                        <m:chr m:val="⇒"/>
                                        <m:vertJc m:val="bot"/>
                                        <m:ctrlPr>
                                          <a:rPr lang="en-US" sz="1600">
                                            <a:effectLst/>
                                          </a:rPr>
                                        </m:ctrlPr>
                                      </m:groupChrPr>
                                      <m:e>
                                        <m:r>
                                          <a:rPr lang="en-US" sz="1600">
                                            <a:effectLst/>
                                          </a:rPr>
                                          <m:t>𝑬𝒙𝒂𝒎𝒑𝒍𝒆</m:t>
                                        </m:r>
                                        <m:r>
                                          <a:rPr lang="en-US" sz="1600">
                                            <a:effectLst/>
                                          </a:rPr>
                                          <m:t> </m:t>
                                        </m:r>
                                        <m:r>
                                          <a:rPr lang="en-US" sz="1600">
                                            <a:effectLst/>
                                          </a:rPr>
                                          <m:t>𝟏</m:t>
                                        </m:r>
                                        <m:r>
                                          <a:rPr lang="en-US" sz="1600">
                                            <a:effectLst/>
                                          </a:rPr>
                                          <m:t>/(</m:t>
                                        </m:r>
                                        <m:r>
                                          <a:rPr lang="en-US" sz="1600">
                                            <a:effectLst/>
                                          </a:rPr>
                                          <m:t>𝒊𝒊𝒊</m:t>
                                        </m:r>
                                        <m:r>
                                          <a:rPr lang="en-US" sz="1600">
                                            <a:effectLst/>
                                          </a:rPr>
                                          <m:t>):</m:t>
                                        </m:r>
                                      </m:e>
                                    </m:groupChr>
                                  </m:e>
                                </m:box>
                              </m:oMath>
                            </m:oMathPara>
                          </a14:m>
                          <a:endParaRPr lang="en-US" sz="1600" dirty="0">
                            <a:effectLst/>
                          </a:endParaRPr>
                        </a:p>
                        <a:p>
                          <a:pPr algn="just" rtl="0">
                            <a:lnSpc>
                              <a:spcPct val="115000"/>
                            </a:lnSpc>
                            <a:spcAft>
                              <a:spcPts val="0"/>
                            </a:spcAft>
                          </a:pPr>
                          <a:r>
                            <a:rPr lang="en-US" sz="1600" dirty="0">
                              <a:effectLst/>
                            </a:rPr>
                            <a:t>Applying Bernoulli equation between (suction point) and the (pump inlet point) we get:</a:t>
                          </a:r>
                        </a:p>
                        <a:p>
                          <a:pPr algn="just" rtl="0">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600">
                                        <a:effectLst/>
                                      </a:rPr>
                                    </m:ctrlPr>
                                  </m:fPr>
                                  <m:num>
                                    <m:sSub>
                                      <m:sSubPr>
                                        <m:ctrlPr>
                                          <a:rPr lang="en-US" sz="1600">
                                            <a:effectLst/>
                                          </a:rPr>
                                        </m:ctrlPr>
                                      </m:sSubPr>
                                      <m:e>
                                        <m:r>
                                          <a:rPr lang="en-US" sz="1600">
                                            <a:effectLst/>
                                          </a:rPr>
                                          <m:t>𝑝</m:t>
                                        </m:r>
                                      </m:e>
                                      <m:sub>
                                        <m:r>
                                          <a:rPr lang="en-US" sz="1600">
                                            <a:effectLst/>
                                          </a:rPr>
                                          <m:t>𝑠𝑢𝑐𝑡𝑖𝑜𝑛</m:t>
                                        </m:r>
                                        <m:r>
                                          <a:rPr lang="en-US" sz="1600">
                                            <a:effectLst/>
                                          </a:rPr>
                                          <m:t>  </m:t>
                                        </m:r>
                                        <m:r>
                                          <a:rPr lang="en-US" sz="1600">
                                            <a:effectLst/>
                                          </a:rPr>
                                          <m:t>𝑃</m:t>
                                        </m:r>
                                        <m:r>
                                          <a:rPr lang="en-US" sz="1600">
                                            <a:effectLst/>
                                          </a:rPr>
                                          <m:t>.</m:t>
                                        </m:r>
                                      </m:sub>
                                    </m:sSub>
                                  </m:num>
                                  <m:den>
                                    <m:r>
                                      <a:rPr lang="en-US" sz="1600">
                                        <a:effectLst/>
                                      </a:rPr>
                                      <m:t>𝜌</m:t>
                                    </m:r>
                                    <m:r>
                                      <a:rPr lang="en-US" sz="1600">
                                        <a:effectLst/>
                                      </a:rPr>
                                      <m:t>𝑔</m:t>
                                    </m:r>
                                  </m:den>
                                </m:f>
                                <m:r>
                                  <a:rPr lang="en-US" sz="1600">
                                    <a:effectLst/>
                                  </a:rPr>
                                  <m:t> + </m:t>
                                </m:r>
                                <m:f>
                                  <m:fPr>
                                    <m:ctrlPr>
                                      <a:rPr lang="en-US" sz="1600">
                                        <a:effectLst/>
                                      </a:rPr>
                                    </m:ctrlPr>
                                  </m:fPr>
                                  <m:num>
                                    <m:sSub>
                                      <m:sSubPr>
                                        <m:ctrlPr>
                                          <a:rPr lang="en-US" sz="1600">
                                            <a:effectLst/>
                                          </a:rPr>
                                        </m:ctrlPr>
                                      </m:sSubPr>
                                      <m:e>
                                        <m:sSup>
                                          <m:sSupPr>
                                            <m:ctrlPr>
                                              <a:rPr lang="en-US" sz="1600">
                                                <a:effectLst/>
                                              </a:rPr>
                                            </m:ctrlPr>
                                          </m:sSupPr>
                                          <m:e>
                                            <m:sSubSup>
                                              <m:sSubSupPr>
                                                <m:ctrlPr>
                                                  <a:rPr lang="en-US" sz="1600">
                                                    <a:effectLst/>
                                                  </a:rPr>
                                                </m:ctrlPr>
                                              </m:sSubSupPr>
                                              <m:e>
                                                <m:r>
                                                  <a:rPr lang="en-US" sz="1600">
                                                    <a:effectLst/>
                                                  </a:rPr>
                                                  <m:t>𝑢</m:t>
                                                </m:r>
                                              </m:e>
                                              <m:sub>
                                                <m:r>
                                                  <a:rPr lang="en-US" sz="1600">
                                                    <a:effectLst/>
                                                  </a:rPr>
                                                  <m:t>𝑠𝑢𝑐𝑡𝑖𝑜𝑛</m:t>
                                                </m:r>
                                                <m:r>
                                                  <a:rPr lang="en-US" sz="1600">
                                                    <a:effectLst/>
                                                  </a:rPr>
                                                  <m:t> </m:t>
                                                </m:r>
                                                <m:r>
                                                  <a:rPr lang="en-US" sz="1600">
                                                    <a:effectLst/>
                                                  </a:rPr>
                                                  <m:t>𝑃</m:t>
                                                </m:r>
                                                <m:r>
                                                  <a:rPr lang="en-US" sz="1600">
                                                    <a:effectLst/>
                                                  </a:rPr>
                                                  <m:t>.</m:t>
                                                </m:r>
                                              </m:sub>
                                              <m:sup>
                                                <m:r>
                                                  <a:rPr lang="en-US" sz="1600">
                                                    <a:effectLst/>
                                                  </a:rPr>
                                                  <m:t>2</m:t>
                                                </m:r>
                                              </m:sup>
                                            </m:sSubSup>
                                          </m:e>
                                          <m:sup>
                                            <m:r>
                                              <a:rPr lang="en-US" sz="1600">
                                                <a:effectLst/>
                                              </a:rPr>
                                              <m:t> </m:t>
                                            </m:r>
                                          </m:sup>
                                        </m:sSup>
                                      </m:e>
                                      <m:sub>
                                        <m:r>
                                          <a:rPr lang="en-US" sz="1600">
                                            <a:effectLst/>
                                          </a:rPr>
                                          <m:t> </m:t>
                                        </m:r>
                                      </m:sub>
                                    </m:sSub>
                                  </m:num>
                                  <m:den>
                                    <m:r>
                                      <a:rPr lang="en-US" sz="1600">
                                        <a:effectLst/>
                                      </a:rPr>
                                      <m:t>2</m:t>
                                    </m:r>
                                    <m:r>
                                      <a:rPr lang="en-US" sz="1600">
                                        <a:effectLst/>
                                      </a:rPr>
                                      <m:t>𝑔</m:t>
                                    </m:r>
                                  </m:den>
                                </m:f>
                                <m:r>
                                  <a:rPr lang="en-US" sz="1600">
                                    <a:effectLst/>
                                  </a:rPr>
                                  <m:t>+</m:t>
                                </m:r>
                                <m:sSub>
                                  <m:sSubPr>
                                    <m:ctrlPr>
                                      <a:rPr lang="en-US" sz="1600">
                                        <a:effectLst/>
                                      </a:rPr>
                                    </m:ctrlPr>
                                  </m:sSubPr>
                                  <m:e>
                                    <m:r>
                                      <a:rPr lang="en-US" sz="1600">
                                        <a:effectLst/>
                                      </a:rPr>
                                      <m:t>𝑧</m:t>
                                    </m:r>
                                  </m:e>
                                  <m:sub>
                                    <m:r>
                                      <a:rPr lang="en-US" sz="1600">
                                        <a:effectLst/>
                                      </a:rPr>
                                      <m:t>𝑠𝑢𝑐𝑡𝑖𝑜𝑛</m:t>
                                    </m:r>
                                    <m:r>
                                      <a:rPr lang="en-US" sz="1600">
                                        <a:effectLst/>
                                      </a:rPr>
                                      <m:t> </m:t>
                                    </m:r>
                                    <m:r>
                                      <a:rPr lang="en-US" sz="1600">
                                        <a:effectLst/>
                                      </a:rPr>
                                      <m:t>𝑃</m:t>
                                    </m:r>
                                    <m:r>
                                      <a:rPr lang="en-US" sz="1600">
                                        <a:effectLst/>
                                      </a:rPr>
                                      <m:t>.</m:t>
                                    </m:r>
                                  </m:sub>
                                </m:sSub>
                                <m:r>
                                  <a:rPr lang="en-US" sz="1600">
                                    <a:effectLst/>
                                  </a:rPr>
                                  <m:t> =</m:t>
                                </m:r>
                                <m:f>
                                  <m:fPr>
                                    <m:ctrlPr>
                                      <a:rPr lang="en-US" sz="1600">
                                        <a:effectLst/>
                                      </a:rPr>
                                    </m:ctrlPr>
                                  </m:fPr>
                                  <m:num>
                                    <m:sSub>
                                      <m:sSubPr>
                                        <m:ctrlPr>
                                          <a:rPr lang="en-US" sz="1600">
                                            <a:effectLst/>
                                          </a:rPr>
                                        </m:ctrlPr>
                                      </m:sSubPr>
                                      <m:e>
                                        <m:r>
                                          <a:rPr lang="en-US" sz="1600">
                                            <a:effectLst/>
                                          </a:rPr>
                                          <m:t>𝑝</m:t>
                                        </m:r>
                                      </m:e>
                                      <m:sub>
                                        <m:r>
                                          <a:rPr lang="en-US" sz="1600">
                                            <a:effectLst/>
                                          </a:rPr>
                                          <m:t>𝑝𝑢𝑚𝑝</m:t>
                                        </m:r>
                                        <m:r>
                                          <a:rPr lang="en-US" sz="1600">
                                            <a:effectLst/>
                                          </a:rPr>
                                          <m:t> </m:t>
                                        </m:r>
                                        <m:r>
                                          <a:rPr lang="en-US" sz="1600">
                                            <a:effectLst/>
                                          </a:rPr>
                                          <m:t>𝑖𝑛𝑙𝑒𝑡</m:t>
                                        </m:r>
                                      </m:sub>
                                    </m:sSub>
                                  </m:num>
                                  <m:den>
                                    <m:r>
                                      <a:rPr lang="en-US" sz="1600">
                                        <a:effectLst/>
                                      </a:rPr>
                                      <m:t>𝜌</m:t>
                                    </m:r>
                                    <m:r>
                                      <a:rPr lang="en-US" sz="1600">
                                        <a:effectLst/>
                                      </a:rPr>
                                      <m:t>𝑔</m:t>
                                    </m:r>
                                  </m:den>
                                </m:f>
                                <m:r>
                                  <a:rPr lang="en-US" sz="1600">
                                    <a:effectLst/>
                                  </a:rPr>
                                  <m:t> + </m:t>
                                </m:r>
                                <m:f>
                                  <m:fPr>
                                    <m:ctrlPr>
                                      <a:rPr lang="en-US" sz="1600">
                                        <a:effectLst/>
                                      </a:rPr>
                                    </m:ctrlPr>
                                  </m:fPr>
                                  <m:num>
                                    <m:sSubSup>
                                      <m:sSubSupPr>
                                        <m:ctrlPr>
                                          <a:rPr lang="en-US" sz="1600">
                                            <a:effectLst/>
                                          </a:rPr>
                                        </m:ctrlPr>
                                      </m:sSubSupPr>
                                      <m:e>
                                        <m:r>
                                          <a:rPr lang="en-US" sz="1600">
                                            <a:effectLst/>
                                          </a:rPr>
                                          <m:t>𝑢</m:t>
                                        </m:r>
                                      </m:e>
                                      <m:sub>
                                        <m:r>
                                          <a:rPr lang="en-US" sz="1600">
                                            <a:effectLst/>
                                          </a:rPr>
                                          <m:t>𝑝𝑢𝑚𝑝</m:t>
                                        </m:r>
                                        <m:r>
                                          <a:rPr lang="en-US" sz="1600">
                                            <a:effectLst/>
                                          </a:rPr>
                                          <m:t> </m:t>
                                        </m:r>
                                        <m:r>
                                          <a:rPr lang="en-US" sz="1600">
                                            <a:effectLst/>
                                          </a:rPr>
                                          <m:t>𝑖𝑛𝑙𝑒𝑡</m:t>
                                        </m:r>
                                      </m:sub>
                                      <m:sup>
                                        <m:r>
                                          <a:rPr lang="en-US" sz="1600">
                                            <a:effectLst/>
                                          </a:rPr>
                                          <m:t>2</m:t>
                                        </m:r>
                                      </m:sup>
                                    </m:sSubSup>
                                  </m:num>
                                  <m:den>
                                    <m:r>
                                      <a:rPr lang="en-US" sz="1600">
                                        <a:effectLst/>
                                      </a:rPr>
                                      <m:t>2</m:t>
                                    </m:r>
                                    <m:r>
                                      <a:rPr lang="en-US" sz="1600">
                                        <a:effectLst/>
                                      </a:rPr>
                                      <m:t>𝑔</m:t>
                                    </m:r>
                                  </m:den>
                                </m:f>
                                <m:r>
                                  <a:rPr lang="en-US" sz="1600">
                                    <a:effectLst/>
                                  </a:rPr>
                                  <m:t>+</m:t>
                                </m:r>
                                <m:sSub>
                                  <m:sSubPr>
                                    <m:ctrlPr>
                                      <a:rPr lang="en-US" sz="1600">
                                        <a:effectLst/>
                                      </a:rPr>
                                    </m:ctrlPr>
                                  </m:sSubPr>
                                  <m:e>
                                    <m:r>
                                      <a:rPr lang="en-US" sz="1600">
                                        <a:effectLst/>
                                      </a:rPr>
                                      <m:t>𝑧</m:t>
                                    </m:r>
                                  </m:e>
                                  <m:sub>
                                    <m:r>
                                      <a:rPr lang="en-US" sz="1600">
                                        <a:effectLst/>
                                      </a:rPr>
                                      <m:t>𝑝𝑢𝑚𝑝</m:t>
                                    </m:r>
                                    <m:r>
                                      <a:rPr lang="en-US" sz="1600">
                                        <a:effectLst/>
                                      </a:rPr>
                                      <m:t> </m:t>
                                    </m:r>
                                    <m:r>
                                      <a:rPr lang="en-US" sz="1600">
                                        <a:effectLst/>
                                      </a:rPr>
                                      <m:t>𝑖𝑛𝑙𝑒𝑡</m:t>
                                    </m:r>
                                  </m:sub>
                                </m:sSub>
                                <m:r>
                                  <a:rPr lang="en-US" sz="1600">
                                    <a:effectLst/>
                                  </a:rPr>
                                  <m:t>+</m:t>
                                </m:r>
                                <m:sSub>
                                  <m:sSubPr>
                                    <m:ctrlPr>
                                      <a:rPr lang="en-US" sz="1600">
                                        <a:effectLst/>
                                      </a:rPr>
                                    </m:ctrlPr>
                                  </m:sSubPr>
                                  <m:e>
                                    <m:r>
                                      <a:rPr lang="en-US" sz="1600">
                                        <a:effectLst/>
                                      </a:rPr>
                                      <m:t>h</m:t>
                                    </m:r>
                                  </m:e>
                                  <m:sub>
                                    <m:r>
                                      <a:rPr lang="en-US" sz="1600">
                                        <a:effectLst/>
                                      </a:rPr>
                                      <m:t>𝐿</m:t>
                                    </m:r>
                                  </m:sub>
                                </m:sSub>
                              </m:oMath>
                            </m:oMathPara>
                          </a14:m>
                          <a:endParaRPr lang="en-US" sz="1600" dirty="0">
                            <a:effectLst/>
                          </a:endParaRPr>
                        </a:p>
                        <a:p>
                          <a:pPr algn="just" rtl="0">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600">
                                        <a:effectLst/>
                                      </a:rPr>
                                    </m:ctrlPr>
                                  </m:sSubPr>
                                  <m:e>
                                    <m:d>
                                      <m:dPr>
                                        <m:ctrlPr>
                                          <a:rPr lang="en-US" sz="1600">
                                            <a:effectLst/>
                                          </a:rPr>
                                        </m:ctrlPr>
                                      </m:dPr>
                                      <m:e>
                                        <m:r>
                                          <a:rPr lang="en-US" sz="1600">
                                            <a:effectLst/>
                                          </a:rPr>
                                          <m:t>𝑠𝑡𝑎𝑔𝑛𝑎𝑡𝑖𝑜𝑛</m:t>
                                        </m:r>
                                        <m:r>
                                          <a:rPr lang="en-US" sz="1600">
                                            <a:effectLst/>
                                          </a:rPr>
                                          <m:t> </m:t>
                                        </m:r>
                                        <m:r>
                                          <a:rPr lang="en-US" sz="1600">
                                            <a:effectLst/>
                                          </a:rPr>
                                          <m:t>𝑝𝑟𝑒𝑠𝑠𝑢𝑟𝑒</m:t>
                                        </m:r>
                                      </m:e>
                                    </m:d>
                                  </m:e>
                                  <m:sub>
                                    <m:r>
                                      <a:rPr lang="en-US" sz="1600">
                                        <a:effectLst/>
                                      </a:rPr>
                                      <m:t>𝑝𝑢𝑚𝑝</m:t>
                                    </m:r>
                                    <m:r>
                                      <a:rPr lang="en-US" sz="1600">
                                        <a:effectLst/>
                                      </a:rPr>
                                      <m:t> </m:t>
                                    </m:r>
                                    <m:r>
                                      <a:rPr lang="en-US" sz="1600">
                                        <a:effectLst/>
                                      </a:rPr>
                                      <m:t>𝑖𝑛𝑙𝑒𝑡</m:t>
                                    </m:r>
                                  </m:sub>
                                </m:sSub>
                                <m:r>
                                  <a:rPr lang="en-US" sz="1600">
                                    <a:effectLst/>
                                  </a:rPr>
                                  <m:t>=</m:t>
                                </m:r>
                                <m:d>
                                  <m:dPr>
                                    <m:ctrlPr>
                                      <a:rPr lang="en-US" sz="1600">
                                        <a:effectLst/>
                                      </a:rPr>
                                    </m:ctrlPr>
                                  </m:dPr>
                                  <m:e>
                                    <m:f>
                                      <m:fPr>
                                        <m:ctrlPr>
                                          <a:rPr lang="en-US" sz="1600">
                                            <a:effectLst/>
                                          </a:rPr>
                                        </m:ctrlPr>
                                      </m:fPr>
                                      <m:num>
                                        <m:sSub>
                                          <m:sSubPr>
                                            <m:ctrlPr>
                                              <a:rPr lang="en-US" sz="1600">
                                                <a:effectLst/>
                                              </a:rPr>
                                            </m:ctrlPr>
                                          </m:sSubPr>
                                          <m:e>
                                            <m:r>
                                              <a:rPr lang="en-US" sz="1600">
                                                <a:effectLst/>
                                              </a:rPr>
                                              <m:t>𝑝</m:t>
                                            </m:r>
                                          </m:e>
                                          <m:sub>
                                            <m:r>
                                              <a:rPr lang="en-US" sz="1600">
                                                <a:effectLst/>
                                              </a:rPr>
                                              <m:t>𝑝𝑢𝑚𝑝</m:t>
                                            </m:r>
                                            <m:r>
                                              <a:rPr lang="en-US" sz="1600">
                                                <a:effectLst/>
                                              </a:rPr>
                                              <m:t> </m:t>
                                            </m:r>
                                            <m:r>
                                              <a:rPr lang="en-US" sz="1600">
                                                <a:effectLst/>
                                              </a:rPr>
                                              <m:t>𝑖𝑛𝑙𝑒𝑡</m:t>
                                            </m:r>
                                          </m:sub>
                                        </m:sSub>
                                      </m:num>
                                      <m:den>
                                        <m:r>
                                          <a:rPr lang="en-US" sz="1600">
                                            <a:effectLst/>
                                          </a:rPr>
                                          <m:t>𝜌</m:t>
                                        </m:r>
                                        <m:r>
                                          <a:rPr lang="en-US" sz="1600">
                                            <a:effectLst/>
                                          </a:rPr>
                                          <m:t>𝑔</m:t>
                                        </m:r>
                                      </m:den>
                                    </m:f>
                                    <m:r>
                                      <a:rPr lang="en-US" sz="1600">
                                        <a:effectLst/>
                                      </a:rPr>
                                      <m:t> + </m:t>
                                    </m:r>
                                    <m:f>
                                      <m:fPr>
                                        <m:ctrlPr>
                                          <a:rPr lang="en-US" sz="1600">
                                            <a:effectLst/>
                                          </a:rPr>
                                        </m:ctrlPr>
                                      </m:fPr>
                                      <m:num>
                                        <m:sSubSup>
                                          <m:sSubSupPr>
                                            <m:ctrlPr>
                                              <a:rPr lang="en-US" sz="1600">
                                                <a:effectLst/>
                                              </a:rPr>
                                            </m:ctrlPr>
                                          </m:sSubSupPr>
                                          <m:e>
                                            <m:r>
                                              <a:rPr lang="en-US" sz="1600">
                                                <a:effectLst/>
                                              </a:rPr>
                                              <m:t>𝑢</m:t>
                                            </m:r>
                                          </m:e>
                                          <m:sub>
                                            <m:r>
                                              <a:rPr lang="en-US" sz="1600">
                                                <a:effectLst/>
                                              </a:rPr>
                                              <m:t>𝑝𝑢𝑚𝑝</m:t>
                                            </m:r>
                                            <m:r>
                                              <a:rPr lang="en-US" sz="1600">
                                                <a:effectLst/>
                                              </a:rPr>
                                              <m:t> </m:t>
                                            </m:r>
                                            <m:r>
                                              <a:rPr lang="en-US" sz="1600">
                                                <a:effectLst/>
                                              </a:rPr>
                                              <m:t>𝑖𝑛𝑙𝑒𝑡</m:t>
                                            </m:r>
                                          </m:sub>
                                          <m:sup>
                                            <m:r>
                                              <a:rPr lang="en-US" sz="1600">
                                                <a:effectLst/>
                                              </a:rPr>
                                              <m:t>2</m:t>
                                            </m:r>
                                          </m:sup>
                                        </m:sSubSup>
                                      </m:num>
                                      <m:den>
                                        <m:r>
                                          <a:rPr lang="en-US" sz="1600">
                                            <a:effectLst/>
                                          </a:rPr>
                                          <m:t>2</m:t>
                                        </m:r>
                                        <m:r>
                                          <a:rPr lang="en-US" sz="1600">
                                            <a:effectLst/>
                                          </a:rPr>
                                          <m:t>𝑔</m:t>
                                        </m:r>
                                      </m:den>
                                    </m:f>
                                  </m:e>
                                </m:d>
                              </m:oMath>
                            </m:oMathPara>
                          </a14:m>
                          <a:endParaRPr lang="en-US" sz="1600" dirty="0">
                            <a:effectLst/>
                          </a:endParaRPr>
                        </a:p>
                        <a:p>
                          <a:pPr algn="just" rtl="0">
                            <a:lnSpc>
                              <a:spcPct val="115000"/>
                            </a:lnSpc>
                            <a:spcAft>
                              <a:spcPts val="0"/>
                            </a:spcAft>
                          </a:pPr>
                          <a14:m>
                            <m:oMathPara xmlns:m="http://schemas.openxmlformats.org/officeDocument/2006/math">
                              <m:oMathParaPr>
                                <m:jc m:val="centerGroup"/>
                              </m:oMathParaPr>
                              <m:oMath xmlns:m="http://schemas.openxmlformats.org/officeDocument/2006/math">
                                <m:r>
                                  <a:rPr lang="en-US" sz="1600">
                                    <a:effectLst/>
                                  </a:rPr>
                                  <m:t>=</m:t>
                                </m:r>
                                <m:f>
                                  <m:fPr>
                                    <m:ctrlPr>
                                      <a:rPr lang="en-US" sz="1600">
                                        <a:effectLst/>
                                      </a:rPr>
                                    </m:ctrlPr>
                                  </m:fPr>
                                  <m:num>
                                    <m:sSub>
                                      <m:sSubPr>
                                        <m:ctrlPr>
                                          <a:rPr lang="en-US" sz="1600">
                                            <a:effectLst/>
                                          </a:rPr>
                                        </m:ctrlPr>
                                      </m:sSubPr>
                                      <m:e>
                                        <m:r>
                                          <a:rPr lang="en-US" sz="1600">
                                            <a:effectLst/>
                                          </a:rPr>
                                          <m:t>𝑝</m:t>
                                        </m:r>
                                      </m:e>
                                      <m:sub>
                                        <m:r>
                                          <a:rPr lang="en-US" sz="1600">
                                            <a:effectLst/>
                                          </a:rPr>
                                          <m:t>𝑠𝑢𝑐𝑡𝑖𝑜𝑛</m:t>
                                        </m:r>
                                        <m:r>
                                          <a:rPr lang="en-US" sz="1600">
                                            <a:effectLst/>
                                          </a:rPr>
                                          <m:t> </m:t>
                                        </m:r>
                                        <m:r>
                                          <a:rPr lang="en-US" sz="1600">
                                            <a:effectLst/>
                                          </a:rPr>
                                          <m:t>𝑃</m:t>
                                        </m:r>
                                        <m:r>
                                          <a:rPr lang="en-US" sz="1600">
                                            <a:effectLst/>
                                          </a:rPr>
                                          <m:t>.</m:t>
                                        </m:r>
                                      </m:sub>
                                    </m:sSub>
                                  </m:num>
                                  <m:den>
                                    <m:r>
                                      <a:rPr lang="en-US" sz="1600">
                                        <a:effectLst/>
                                      </a:rPr>
                                      <m:t>𝜌</m:t>
                                    </m:r>
                                    <m:r>
                                      <a:rPr lang="en-US" sz="1600">
                                        <a:effectLst/>
                                      </a:rPr>
                                      <m:t>𝑔</m:t>
                                    </m:r>
                                  </m:den>
                                </m:f>
                                <m:r>
                                  <a:rPr lang="en-US" sz="1600">
                                    <a:effectLst/>
                                  </a:rPr>
                                  <m:t> + </m:t>
                                </m:r>
                                <m:f>
                                  <m:fPr>
                                    <m:ctrlPr>
                                      <a:rPr lang="en-US" sz="1600">
                                        <a:effectLst/>
                                      </a:rPr>
                                    </m:ctrlPr>
                                  </m:fPr>
                                  <m:num>
                                    <m:sSub>
                                      <m:sSubPr>
                                        <m:ctrlPr>
                                          <a:rPr lang="en-US" sz="1600">
                                            <a:effectLst/>
                                          </a:rPr>
                                        </m:ctrlPr>
                                      </m:sSubPr>
                                      <m:e>
                                        <m:sSup>
                                          <m:sSupPr>
                                            <m:ctrlPr>
                                              <a:rPr lang="en-US" sz="1600">
                                                <a:effectLst/>
                                              </a:rPr>
                                            </m:ctrlPr>
                                          </m:sSupPr>
                                          <m:e>
                                            <m:sSubSup>
                                              <m:sSubSupPr>
                                                <m:ctrlPr>
                                                  <a:rPr lang="en-US" sz="1600">
                                                    <a:effectLst/>
                                                  </a:rPr>
                                                </m:ctrlPr>
                                              </m:sSubSupPr>
                                              <m:e>
                                                <m:r>
                                                  <a:rPr lang="en-US" sz="1600">
                                                    <a:effectLst/>
                                                  </a:rPr>
                                                  <m:t>𝑢</m:t>
                                                </m:r>
                                              </m:e>
                                              <m:sub>
                                                <m:r>
                                                  <a:rPr lang="en-US" sz="1600">
                                                    <a:effectLst/>
                                                  </a:rPr>
                                                  <m:t>𝑠𝑢𝑐𝑡𝑖𝑜𝑛</m:t>
                                                </m:r>
                                                <m:r>
                                                  <a:rPr lang="en-US" sz="1600">
                                                    <a:effectLst/>
                                                  </a:rPr>
                                                  <m:t> </m:t>
                                                </m:r>
                                                <m:r>
                                                  <a:rPr lang="en-US" sz="1600">
                                                    <a:effectLst/>
                                                  </a:rPr>
                                                  <m:t>𝑃</m:t>
                                                </m:r>
                                                <m:r>
                                                  <a:rPr lang="en-US" sz="1600">
                                                    <a:effectLst/>
                                                  </a:rPr>
                                                  <m:t>.</m:t>
                                                </m:r>
                                              </m:sub>
                                              <m:sup>
                                                <m:r>
                                                  <a:rPr lang="en-US" sz="1600">
                                                    <a:effectLst/>
                                                  </a:rPr>
                                                  <m:t>2</m:t>
                                                </m:r>
                                              </m:sup>
                                            </m:sSubSup>
                                          </m:e>
                                          <m:sup>
                                            <m:r>
                                              <a:rPr lang="en-US" sz="1600">
                                                <a:effectLst/>
                                              </a:rPr>
                                              <m:t> </m:t>
                                            </m:r>
                                          </m:sup>
                                        </m:sSup>
                                      </m:e>
                                      <m:sub>
                                        <m:r>
                                          <a:rPr lang="en-US" sz="1600">
                                            <a:effectLst/>
                                          </a:rPr>
                                          <m:t> </m:t>
                                        </m:r>
                                      </m:sub>
                                    </m:sSub>
                                  </m:num>
                                  <m:den>
                                    <m:r>
                                      <a:rPr lang="en-US" sz="1600">
                                        <a:effectLst/>
                                      </a:rPr>
                                      <m:t>2</m:t>
                                    </m:r>
                                    <m:r>
                                      <a:rPr lang="en-US" sz="1600">
                                        <a:effectLst/>
                                      </a:rPr>
                                      <m:t>𝑔</m:t>
                                    </m:r>
                                  </m:den>
                                </m:f>
                                <m:r>
                                  <a:rPr lang="en-US" sz="1600">
                                    <a:effectLst/>
                                  </a:rPr>
                                  <m:t>+</m:t>
                                </m:r>
                                <m:d>
                                  <m:dPr>
                                    <m:ctrlPr>
                                      <a:rPr lang="en-US" sz="1600">
                                        <a:effectLst/>
                                      </a:rPr>
                                    </m:ctrlPr>
                                  </m:dPr>
                                  <m:e>
                                    <m:sSub>
                                      <m:sSubPr>
                                        <m:ctrlPr>
                                          <a:rPr lang="en-US" sz="1600">
                                            <a:effectLst/>
                                          </a:rPr>
                                        </m:ctrlPr>
                                      </m:sSubPr>
                                      <m:e>
                                        <m:r>
                                          <a:rPr lang="en-US" sz="1600">
                                            <a:effectLst/>
                                          </a:rPr>
                                          <m:t>𝑧</m:t>
                                        </m:r>
                                      </m:e>
                                      <m:sub>
                                        <m:r>
                                          <a:rPr lang="en-US" sz="1600">
                                            <a:effectLst/>
                                          </a:rPr>
                                          <m:t>𝑠𝑢𝑐𝑡𝑖𝑜𝑛</m:t>
                                        </m:r>
                                        <m:r>
                                          <a:rPr lang="en-US" sz="1600">
                                            <a:effectLst/>
                                          </a:rPr>
                                          <m:t> </m:t>
                                        </m:r>
                                        <m:r>
                                          <a:rPr lang="en-US" sz="1600">
                                            <a:effectLst/>
                                          </a:rPr>
                                          <m:t>𝑃</m:t>
                                        </m:r>
                                        <m:r>
                                          <a:rPr lang="en-US" sz="1600">
                                            <a:effectLst/>
                                          </a:rPr>
                                          <m:t>.</m:t>
                                        </m:r>
                                      </m:sub>
                                    </m:sSub>
                                    <m:r>
                                      <a:rPr lang="en-US" sz="1600">
                                        <a:effectLst/>
                                      </a:rPr>
                                      <m:t>−</m:t>
                                    </m:r>
                                    <m:sSub>
                                      <m:sSubPr>
                                        <m:ctrlPr>
                                          <a:rPr lang="en-US" sz="1600">
                                            <a:effectLst/>
                                          </a:rPr>
                                        </m:ctrlPr>
                                      </m:sSubPr>
                                      <m:e>
                                        <m:r>
                                          <a:rPr lang="en-US" sz="1600">
                                            <a:effectLst/>
                                          </a:rPr>
                                          <m:t>𝑧</m:t>
                                        </m:r>
                                      </m:e>
                                      <m:sub>
                                        <m:r>
                                          <a:rPr lang="en-US" sz="1600">
                                            <a:effectLst/>
                                          </a:rPr>
                                          <m:t>𝑝𝑢𝑚𝑝</m:t>
                                        </m:r>
                                        <m:r>
                                          <a:rPr lang="en-US" sz="1600">
                                            <a:effectLst/>
                                          </a:rPr>
                                          <m:t> </m:t>
                                        </m:r>
                                        <m:r>
                                          <a:rPr lang="en-US" sz="1600">
                                            <a:effectLst/>
                                          </a:rPr>
                                          <m:t>𝑖𝑛𝑙𝑒𝑡</m:t>
                                        </m:r>
                                      </m:sub>
                                    </m:sSub>
                                  </m:e>
                                </m:d>
                                <m:r>
                                  <a:rPr lang="en-US" sz="1600">
                                    <a:effectLst/>
                                  </a:rPr>
                                  <m:t>−</m:t>
                                </m:r>
                                <m:sSub>
                                  <m:sSubPr>
                                    <m:ctrlPr>
                                      <a:rPr lang="en-US" sz="1600">
                                        <a:effectLst/>
                                      </a:rPr>
                                    </m:ctrlPr>
                                  </m:sSubPr>
                                  <m:e>
                                    <m:r>
                                      <a:rPr lang="en-US" sz="1600">
                                        <a:effectLst/>
                                      </a:rPr>
                                      <m:t>h</m:t>
                                    </m:r>
                                  </m:e>
                                  <m:sub>
                                    <m:r>
                                      <a:rPr lang="en-US" sz="1600">
                                        <a:effectLst/>
                                      </a:rPr>
                                      <m:t>𝐿</m:t>
                                    </m:r>
                                  </m:sub>
                                </m:sSub>
                              </m:oMath>
                            </m:oMathPara>
                          </a14:m>
                          <a:endParaRPr lang="en-US" sz="1600" dirty="0">
                            <a:effectLst/>
                          </a:endParaRPr>
                        </a:p>
                        <a:p>
                          <a:pPr algn="just" rtl="0">
                            <a:lnSpc>
                              <a:spcPct val="115000"/>
                            </a:lnSpc>
                            <a:spcAft>
                              <a:spcPts val="0"/>
                            </a:spcAft>
                          </a:pPr>
                          <a14:m>
                            <m:oMathPara xmlns:m="http://schemas.openxmlformats.org/officeDocument/2006/math">
                              <m:oMathParaPr>
                                <m:jc m:val="centerGroup"/>
                              </m:oMathParaPr>
                              <m:oMath xmlns:m="http://schemas.openxmlformats.org/officeDocument/2006/math">
                                <m:r>
                                  <a:rPr lang="en-US" sz="1600">
                                    <a:effectLst/>
                                  </a:rPr>
                                  <m:t>𝑁𝑃𝑆𝐻</m:t>
                                </m:r>
                                <m:r>
                                  <a:rPr lang="en-US" sz="1600">
                                    <a:effectLst/>
                                  </a:rPr>
                                  <m:t>=</m:t>
                                </m:r>
                                <m:sSub>
                                  <m:sSubPr>
                                    <m:ctrlPr>
                                      <a:rPr lang="en-US" sz="1600">
                                        <a:effectLst/>
                                      </a:rPr>
                                    </m:ctrlPr>
                                  </m:sSubPr>
                                  <m:e>
                                    <m:d>
                                      <m:dPr>
                                        <m:ctrlPr>
                                          <a:rPr lang="en-US" sz="1600">
                                            <a:effectLst/>
                                          </a:rPr>
                                        </m:ctrlPr>
                                      </m:dPr>
                                      <m:e>
                                        <m:r>
                                          <a:rPr lang="en-US" sz="1600">
                                            <a:effectLst/>
                                          </a:rPr>
                                          <m:t>𝑠𝑡𝑎𝑔𝑛𝑎𝑡𝑖𝑜𝑛</m:t>
                                        </m:r>
                                        <m:r>
                                          <a:rPr lang="en-US" sz="1600">
                                            <a:effectLst/>
                                          </a:rPr>
                                          <m:t> </m:t>
                                        </m:r>
                                        <m:r>
                                          <a:rPr lang="en-US" sz="1600">
                                            <a:effectLst/>
                                          </a:rPr>
                                          <m:t>𝑝𝑟𝑒𝑠𝑠𝑢𝑟𝑒</m:t>
                                        </m:r>
                                      </m:e>
                                    </m:d>
                                  </m:e>
                                  <m:sub>
                                    <m:r>
                                      <a:rPr lang="en-US" sz="1600">
                                        <a:effectLst/>
                                      </a:rPr>
                                      <m:t>𝑝𝑢𝑚𝑝</m:t>
                                    </m:r>
                                    <m:r>
                                      <a:rPr lang="en-US" sz="1600">
                                        <a:effectLst/>
                                      </a:rPr>
                                      <m:t> </m:t>
                                    </m:r>
                                    <m:r>
                                      <a:rPr lang="en-US" sz="1600">
                                        <a:effectLst/>
                                      </a:rPr>
                                      <m:t>𝑖𝑛𝑙𝑒𝑡</m:t>
                                    </m:r>
                                  </m:sub>
                                </m:sSub>
                                <m:r>
                                  <a:rPr lang="en-US" sz="1600">
                                    <a:effectLst/>
                                  </a:rPr>
                                  <m:t>−</m:t>
                                </m:r>
                                <m:f>
                                  <m:fPr>
                                    <m:ctrlPr>
                                      <a:rPr lang="en-US" sz="1600">
                                        <a:effectLst/>
                                      </a:rPr>
                                    </m:ctrlPr>
                                  </m:fPr>
                                  <m:num>
                                    <m:sSub>
                                      <m:sSubPr>
                                        <m:ctrlPr>
                                          <a:rPr lang="en-US" sz="1600">
                                            <a:effectLst/>
                                          </a:rPr>
                                        </m:ctrlPr>
                                      </m:sSubPr>
                                      <m:e>
                                        <m:sSub>
                                          <m:sSubPr>
                                            <m:ctrlPr>
                                              <a:rPr lang="en-US" sz="1600">
                                                <a:effectLst/>
                                              </a:rPr>
                                            </m:ctrlPr>
                                          </m:sSubPr>
                                          <m:e>
                                            <m:r>
                                              <a:rPr lang="en-US" sz="1600">
                                                <a:effectLst/>
                                              </a:rPr>
                                              <m:t>𝑝</m:t>
                                            </m:r>
                                          </m:e>
                                          <m:sub>
                                            <m:r>
                                              <a:rPr lang="en-US" sz="1600">
                                                <a:effectLst/>
                                              </a:rPr>
                                              <m:t>𝑣</m:t>
                                            </m:r>
                                          </m:sub>
                                        </m:sSub>
                                      </m:e>
                                      <m:sub>
                                        <m:r>
                                          <a:rPr lang="en-US" sz="1600">
                                            <a:effectLst/>
                                          </a:rPr>
                                          <m:t> </m:t>
                                        </m:r>
                                      </m:sub>
                                    </m:sSub>
                                  </m:num>
                                  <m:den>
                                    <m:r>
                                      <a:rPr lang="en-US" sz="1600">
                                        <a:effectLst/>
                                      </a:rPr>
                                      <m:t>𝜌</m:t>
                                    </m:r>
                                    <m:r>
                                      <a:rPr lang="en-US" sz="1600">
                                        <a:effectLst/>
                                      </a:rPr>
                                      <m:t>𝑔</m:t>
                                    </m:r>
                                  </m:den>
                                </m:f>
                              </m:oMath>
                            </m:oMathPara>
                          </a14:m>
                          <a:endParaRPr lang="en-US" sz="1600" dirty="0">
                            <a:effectLst/>
                          </a:endParaRPr>
                        </a:p>
                        <a:p>
                          <a:pPr algn="just" rtl="0">
                            <a:lnSpc>
                              <a:spcPct val="115000"/>
                            </a:lnSpc>
                            <a:spcAft>
                              <a:spcPts val="0"/>
                            </a:spcAft>
                          </a:pPr>
                          <a14:m>
                            <m:oMathPara xmlns:m="http://schemas.openxmlformats.org/officeDocument/2006/math">
                              <m:oMathParaPr>
                                <m:jc m:val="centerGroup"/>
                              </m:oMathParaPr>
                              <m:oMath xmlns:m="http://schemas.openxmlformats.org/officeDocument/2006/math">
                                <m:r>
                                  <a:rPr lang="en-US" sz="1600">
                                    <a:effectLst/>
                                  </a:rPr>
                                  <m:t>𝑁𝑃𝑆𝐻</m:t>
                                </m:r>
                                <m:r>
                                  <a:rPr lang="en-US" sz="1600">
                                    <a:effectLst/>
                                  </a:rPr>
                                  <m:t>=</m:t>
                                </m:r>
                                <m:d>
                                  <m:dPr>
                                    <m:ctrlPr>
                                      <a:rPr lang="en-US" sz="1600">
                                        <a:effectLst/>
                                      </a:rPr>
                                    </m:ctrlPr>
                                  </m:dPr>
                                  <m:e>
                                    <m:f>
                                      <m:fPr>
                                        <m:ctrlPr>
                                          <a:rPr lang="en-US" sz="1600">
                                            <a:effectLst/>
                                          </a:rPr>
                                        </m:ctrlPr>
                                      </m:fPr>
                                      <m:num>
                                        <m:sSub>
                                          <m:sSubPr>
                                            <m:ctrlPr>
                                              <a:rPr lang="en-US" sz="1600">
                                                <a:effectLst/>
                                              </a:rPr>
                                            </m:ctrlPr>
                                          </m:sSubPr>
                                          <m:e>
                                            <m:r>
                                              <a:rPr lang="en-US" sz="1600">
                                                <a:effectLst/>
                                              </a:rPr>
                                              <m:t>𝑝</m:t>
                                            </m:r>
                                          </m:e>
                                          <m:sub>
                                            <m:r>
                                              <a:rPr lang="en-US" sz="1600">
                                                <a:effectLst/>
                                              </a:rPr>
                                              <m:t>𝑠𝑢𝑐𝑡𝑖𝑜𝑛</m:t>
                                            </m:r>
                                            <m:r>
                                              <a:rPr lang="en-US" sz="1600">
                                                <a:effectLst/>
                                              </a:rPr>
                                              <m:t> </m:t>
                                            </m:r>
                                            <m:r>
                                              <a:rPr lang="en-US" sz="1600">
                                                <a:effectLst/>
                                              </a:rPr>
                                              <m:t>𝑃</m:t>
                                            </m:r>
                                            <m:r>
                                              <a:rPr lang="en-US" sz="1600">
                                                <a:effectLst/>
                                              </a:rPr>
                                              <m:t>.</m:t>
                                            </m:r>
                                          </m:sub>
                                        </m:sSub>
                                      </m:num>
                                      <m:den>
                                        <m:r>
                                          <a:rPr lang="en-US" sz="1600">
                                            <a:effectLst/>
                                          </a:rPr>
                                          <m:t>𝜌</m:t>
                                        </m:r>
                                        <m:r>
                                          <a:rPr lang="en-US" sz="1600">
                                            <a:effectLst/>
                                          </a:rPr>
                                          <m:t>𝑔</m:t>
                                        </m:r>
                                      </m:den>
                                    </m:f>
                                    <m:r>
                                      <a:rPr lang="en-US" sz="1600">
                                        <a:effectLst/>
                                      </a:rPr>
                                      <m:t> + </m:t>
                                    </m:r>
                                    <m:f>
                                      <m:fPr>
                                        <m:ctrlPr>
                                          <a:rPr lang="en-US" sz="1600">
                                            <a:effectLst/>
                                          </a:rPr>
                                        </m:ctrlPr>
                                      </m:fPr>
                                      <m:num>
                                        <m:sSub>
                                          <m:sSubPr>
                                            <m:ctrlPr>
                                              <a:rPr lang="en-US" sz="1600">
                                                <a:effectLst/>
                                              </a:rPr>
                                            </m:ctrlPr>
                                          </m:sSubPr>
                                          <m:e>
                                            <m:sSup>
                                              <m:sSupPr>
                                                <m:ctrlPr>
                                                  <a:rPr lang="en-US" sz="1600">
                                                    <a:effectLst/>
                                                  </a:rPr>
                                                </m:ctrlPr>
                                              </m:sSupPr>
                                              <m:e>
                                                <m:sSubSup>
                                                  <m:sSubSupPr>
                                                    <m:ctrlPr>
                                                      <a:rPr lang="en-US" sz="1600">
                                                        <a:effectLst/>
                                                      </a:rPr>
                                                    </m:ctrlPr>
                                                  </m:sSubSupPr>
                                                  <m:e>
                                                    <m:r>
                                                      <a:rPr lang="en-US" sz="1600">
                                                        <a:effectLst/>
                                                      </a:rPr>
                                                      <m:t>𝑢</m:t>
                                                    </m:r>
                                                  </m:e>
                                                  <m:sub>
                                                    <m:r>
                                                      <a:rPr lang="en-US" sz="1600">
                                                        <a:effectLst/>
                                                      </a:rPr>
                                                      <m:t>𝑠𝑢𝑐𝑡𝑖𝑜𝑛</m:t>
                                                    </m:r>
                                                    <m:r>
                                                      <a:rPr lang="en-US" sz="1600">
                                                        <a:effectLst/>
                                                      </a:rPr>
                                                      <m:t> </m:t>
                                                    </m:r>
                                                    <m:r>
                                                      <a:rPr lang="en-US" sz="1600">
                                                        <a:effectLst/>
                                                      </a:rPr>
                                                      <m:t>𝑃</m:t>
                                                    </m:r>
                                                    <m:r>
                                                      <a:rPr lang="en-US" sz="1600">
                                                        <a:effectLst/>
                                                      </a:rPr>
                                                      <m:t>.</m:t>
                                                    </m:r>
                                                  </m:sub>
                                                  <m:sup>
                                                    <m:r>
                                                      <a:rPr lang="en-US" sz="1600">
                                                        <a:effectLst/>
                                                      </a:rPr>
                                                      <m:t>2</m:t>
                                                    </m:r>
                                                  </m:sup>
                                                </m:sSubSup>
                                              </m:e>
                                              <m:sup>
                                                <m:r>
                                                  <a:rPr lang="en-US" sz="1600">
                                                    <a:effectLst/>
                                                  </a:rPr>
                                                  <m:t> </m:t>
                                                </m:r>
                                              </m:sup>
                                            </m:sSup>
                                          </m:e>
                                          <m:sub>
                                            <m:r>
                                              <a:rPr lang="en-US" sz="1600">
                                                <a:effectLst/>
                                              </a:rPr>
                                              <m:t> </m:t>
                                            </m:r>
                                          </m:sub>
                                        </m:sSub>
                                      </m:num>
                                      <m:den>
                                        <m:r>
                                          <a:rPr lang="en-US" sz="1600">
                                            <a:effectLst/>
                                          </a:rPr>
                                          <m:t>2</m:t>
                                        </m:r>
                                        <m:r>
                                          <a:rPr lang="en-US" sz="1600">
                                            <a:effectLst/>
                                          </a:rPr>
                                          <m:t>𝑔</m:t>
                                        </m:r>
                                      </m:den>
                                    </m:f>
                                    <m:r>
                                      <a:rPr lang="en-US" sz="1600">
                                        <a:effectLst/>
                                      </a:rPr>
                                      <m:t>+</m:t>
                                    </m:r>
                                    <m:d>
                                      <m:dPr>
                                        <m:ctrlPr>
                                          <a:rPr lang="en-US" sz="1600">
                                            <a:effectLst/>
                                          </a:rPr>
                                        </m:ctrlPr>
                                      </m:dPr>
                                      <m:e>
                                        <m:sSub>
                                          <m:sSubPr>
                                            <m:ctrlPr>
                                              <a:rPr lang="en-US" sz="1600">
                                                <a:effectLst/>
                                              </a:rPr>
                                            </m:ctrlPr>
                                          </m:sSubPr>
                                          <m:e>
                                            <m:r>
                                              <a:rPr lang="en-US" sz="1600">
                                                <a:effectLst/>
                                              </a:rPr>
                                              <m:t>𝑧</m:t>
                                            </m:r>
                                          </m:e>
                                          <m:sub>
                                            <m:r>
                                              <a:rPr lang="en-US" sz="1600">
                                                <a:effectLst/>
                                              </a:rPr>
                                              <m:t>𝑠𝑢𝑐𝑡𝑖𝑜𝑛</m:t>
                                            </m:r>
                                            <m:r>
                                              <a:rPr lang="en-US" sz="1600">
                                                <a:effectLst/>
                                              </a:rPr>
                                              <m:t> </m:t>
                                            </m:r>
                                            <m:r>
                                              <a:rPr lang="en-US" sz="1600">
                                                <a:effectLst/>
                                              </a:rPr>
                                              <m:t>𝑃</m:t>
                                            </m:r>
                                            <m:r>
                                              <a:rPr lang="en-US" sz="1600">
                                                <a:effectLst/>
                                              </a:rPr>
                                              <m:t>.</m:t>
                                            </m:r>
                                          </m:sub>
                                        </m:sSub>
                                        <m:r>
                                          <a:rPr lang="en-US" sz="1600">
                                            <a:effectLst/>
                                          </a:rPr>
                                          <m:t>−</m:t>
                                        </m:r>
                                        <m:sSub>
                                          <m:sSubPr>
                                            <m:ctrlPr>
                                              <a:rPr lang="en-US" sz="1600">
                                                <a:effectLst/>
                                              </a:rPr>
                                            </m:ctrlPr>
                                          </m:sSubPr>
                                          <m:e>
                                            <m:r>
                                              <a:rPr lang="en-US" sz="1600">
                                                <a:effectLst/>
                                              </a:rPr>
                                              <m:t>𝑧</m:t>
                                            </m:r>
                                          </m:e>
                                          <m:sub>
                                            <m:r>
                                              <a:rPr lang="en-US" sz="1600">
                                                <a:effectLst/>
                                              </a:rPr>
                                              <m:t>𝑝𝑢𝑚𝑝</m:t>
                                            </m:r>
                                            <m:r>
                                              <a:rPr lang="en-US" sz="1600">
                                                <a:effectLst/>
                                              </a:rPr>
                                              <m:t> </m:t>
                                            </m:r>
                                            <m:r>
                                              <a:rPr lang="en-US" sz="1600">
                                                <a:effectLst/>
                                              </a:rPr>
                                              <m:t>𝑖𝑛𝑙𝑒𝑡</m:t>
                                            </m:r>
                                          </m:sub>
                                        </m:sSub>
                                      </m:e>
                                    </m:d>
                                    <m:r>
                                      <a:rPr lang="en-US" sz="1600">
                                        <a:effectLst/>
                                      </a:rPr>
                                      <m:t>−</m:t>
                                    </m:r>
                                    <m:sSub>
                                      <m:sSubPr>
                                        <m:ctrlPr>
                                          <a:rPr lang="en-US" sz="1600">
                                            <a:effectLst/>
                                          </a:rPr>
                                        </m:ctrlPr>
                                      </m:sSubPr>
                                      <m:e>
                                        <m:r>
                                          <a:rPr lang="en-US" sz="1600">
                                            <a:effectLst/>
                                          </a:rPr>
                                          <m:t>h</m:t>
                                        </m:r>
                                      </m:e>
                                      <m:sub>
                                        <m:r>
                                          <a:rPr lang="en-US" sz="1600">
                                            <a:effectLst/>
                                          </a:rPr>
                                          <m:t>𝐿</m:t>
                                        </m:r>
                                      </m:sub>
                                    </m:sSub>
                                  </m:e>
                                </m:d>
                                <m:r>
                                  <a:rPr lang="en-US" sz="1600">
                                    <a:effectLst/>
                                  </a:rPr>
                                  <m:t>−</m:t>
                                </m:r>
                                <m:f>
                                  <m:fPr>
                                    <m:ctrlPr>
                                      <a:rPr lang="en-US" sz="1600">
                                        <a:effectLst/>
                                      </a:rPr>
                                    </m:ctrlPr>
                                  </m:fPr>
                                  <m:num>
                                    <m:sSub>
                                      <m:sSubPr>
                                        <m:ctrlPr>
                                          <a:rPr lang="en-US" sz="1600">
                                            <a:effectLst/>
                                          </a:rPr>
                                        </m:ctrlPr>
                                      </m:sSubPr>
                                      <m:e>
                                        <m:sSub>
                                          <m:sSubPr>
                                            <m:ctrlPr>
                                              <a:rPr lang="en-US" sz="1600">
                                                <a:effectLst/>
                                              </a:rPr>
                                            </m:ctrlPr>
                                          </m:sSubPr>
                                          <m:e>
                                            <m:r>
                                              <a:rPr lang="en-US" sz="1600">
                                                <a:effectLst/>
                                              </a:rPr>
                                              <m:t>𝑝</m:t>
                                            </m:r>
                                          </m:e>
                                          <m:sub>
                                            <m:r>
                                              <a:rPr lang="en-US" sz="1600">
                                                <a:effectLst/>
                                              </a:rPr>
                                              <m:t>𝑣</m:t>
                                            </m:r>
                                          </m:sub>
                                        </m:sSub>
                                      </m:e>
                                      <m:sub>
                                        <m:r>
                                          <a:rPr lang="en-US" sz="1600">
                                            <a:effectLst/>
                                          </a:rPr>
                                          <m:t> </m:t>
                                        </m:r>
                                      </m:sub>
                                    </m:sSub>
                                  </m:num>
                                  <m:den>
                                    <m:r>
                                      <a:rPr lang="en-US" sz="1600">
                                        <a:effectLst/>
                                      </a:rPr>
                                      <m:t>𝜌</m:t>
                                    </m:r>
                                    <m:r>
                                      <a:rPr lang="en-US" sz="1600">
                                        <a:effectLst/>
                                      </a:rPr>
                                      <m:t>𝑔</m:t>
                                    </m:r>
                                  </m:den>
                                </m:f>
                              </m:oMath>
                            </m:oMathPara>
                          </a14:m>
                          <a:endParaRPr lang="en-US" sz="1600" dirty="0">
                            <a:effectLst/>
                          </a:endParaRPr>
                        </a:p>
                        <a:p>
                          <a:pPr algn="just" rtl="0">
                            <a:lnSpc>
                              <a:spcPct val="115000"/>
                            </a:lnSpc>
                            <a:spcAft>
                              <a:spcPts val="0"/>
                            </a:spcAft>
                          </a:pPr>
                          <a14:m>
                            <m:oMathPara xmlns:m="http://schemas.openxmlformats.org/officeDocument/2006/math">
                              <m:oMathParaPr>
                                <m:jc m:val="centerGroup"/>
                              </m:oMathParaPr>
                              <m:oMath xmlns:m="http://schemas.openxmlformats.org/officeDocument/2006/math">
                                <m:r>
                                  <a:rPr lang="en-US" sz="1600">
                                    <a:effectLst/>
                                  </a:rPr>
                                  <m:t>𝑁𝑃𝑆𝐻</m:t>
                                </m:r>
                                <m:r>
                                  <a:rPr lang="en-US" sz="1600">
                                    <a:effectLst/>
                                  </a:rPr>
                                  <m:t>=</m:t>
                                </m:r>
                                <m:d>
                                  <m:dPr>
                                    <m:ctrlPr>
                                      <a:rPr lang="en-US" sz="1600">
                                        <a:effectLst/>
                                      </a:rPr>
                                    </m:ctrlPr>
                                  </m:dPr>
                                  <m:e>
                                    <m:f>
                                      <m:fPr>
                                        <m:ctrlPr>
                                          <a:rPr lang="en-US" sz="1600">
                                            <a:effectLst/>
                                          </a:rPr>
                                        </m:ctrlPr>
                                      </m:fPr>
                                      <m:num>
                                        <m:r>
                                          <a:rPr lang="en-US" sz="1600">
                                            <a:effectLst/>
                                          </a:rPr>
                                          <m:t>101325</m:t>
                                        </m:r>
                                      </m:num>
                                      <m:den>
                                        <m:r>
                                          <a:rPr lang="en-US" sz="1600">
                                            <a:effectLst/>
                                          </a:rPr>
                                          <m:t>879</m:t>
                                        </m:r>
                                        <m:r>
                                          <a:rPr lang="en-US" sz="1600">
                                            <a:effectLst/>
                                          </a:rPr>
                                          <m:t>×</m:t>
                                        </m:r>
                                        <m:r>
                                          <a:rPr lang="en-US" sz="1600">
                                            <a:effectLst/>
                                          </a:rPr>
                                          <m:t>9</m:t>
                                        </m:r>
                                        <m:r>
                                          <a:rPr lang="en-US" sz="1600">
                                            <a:effectLst/>
                                          </a:rPr>
                                          <m:t>.</m:t>
                                        </m:r>
                                        <m:r>
                                          <a:rPr lang="en-US" sz="1600">
                                            <a:effectLst/>
                                          </a:rPr>
                                          <m:t>81</m:t>
                                        </m:r>
                                      </m:den>
                                    </m:f>
                                    <m:r>
                                      <a:rPr lang="en-US" sz="1600">
                                        <a:effectLst/>
                                      </a:rPr>
                                      <m:t>+</m:t>
                                    </m:r>
                                    <m:r>
                                      <a:rPr lang="en-US" sz="1600">
                                        <a:effectLst/>
                                      </a:rPr>
                                      <m:t>0</m:t>
                                    </m:r>
                                    <m:r>
                                      <a:rPr lang="en-US" sz="1600">
                                        <a:effectLst/>
                                      </a:rPr>
                                      <m:t>+</m:t>
                                    </m:r>
                                    <m:d>
                                      <m:dPr>
                                        <m:ctrlPr>
                                          <a:rPr lang="en-US" sz="1600">
                                            <a:effectLst/>
                                          </a:rPr>
                                        </m:ctrlPr>
                                      </m:dPr>
                                      <m:e>
                                        <m:r>
                                          <a:rPr lang="en-US" sz="1600">
                                            <a:effectLst/>
                                          </a:rPr>
                                          <m:t>0</m:t>
                                        </m:r>
                                        <m:r>
                                          <a:rPr lang="en-US" sz="1600">
                                            <a:effectLst/>
                                          </a:rPr>
                                          <m:t>−</m:t>
                                        </m:r>
                                        <m:r>
                                          <a:rPr lang="en-US" sz="1600">
                                            <a:effectLst/>
                                          </a:rPr>
                                          <m:t>1</m:t>
                                        </m:r>
                                        <m:r>
                                          <a:rPr lang="en-US" sz="1600">
                                            <a:effectLst/>
                                          </a:rPr>
                                          <m:t>.</m:t>
                                        </m:r>
                                        <m:r>
                                          <a:rPr lang="en-US" sz="1600">
                                            <a:effectLst/>
                                          </a:rPr>
                                          <m:t>32</m:t>
                                        </m:r>
                                      </m:e>
                                    </m:d>
                                    <m:r>
                                      <a:rPr lang="en-US" sz="1600">
                                        <a:effectLst/>
                                      </a:rPr>
                                      <m:t>−</m:t>
                                    </m:r>
                                    <m:r>
                                      <a:rPr lang="en-US" sz="1600">
                                        <a:effectLst/>
                                      </a:rPr>
                                      <m:t>0</m:t>
                                    </m:r>
                                    <m:r>
                                      <a:rPr lang="en-US" sz="1600">
                                        <a:effectLst/>
                                      </a:rPr>
                                      <m:t>.</m:t>
                                    </m:r>
                                    <m:r>
                                      <a:rPr lang="en-US" sz="1600">
                                        <a:effectLst/>
                                      </a:rPr>
                                      <m:t>4</m:t>
                                    </m:r>
                                  </m:e>
                                </m:d>
                                <m:r>
                                  <a:rPr lang="en-US" sz="1600">
                                    <a:effectLst/>
                                  </a:rPr>
                                  <m:t>−</m:t>
                                </m:r>
                                <m:f>
                                  <m:fPr>
                                    <m:ctrlPr>
                                      <a:rPr lang="en-US" sz="1600">
                                        <a:effectLst/>
                                      </a:rPr>
                                    </m:ctrlPr>
                                  </m:fPr>
                                  <m:num>
                                    <m:r>
                                      <a:rPr lang="en-US" sz="1600">
                                        <a:effectLst/>
                                      </a:rPr>
                                      <m:t>24150</m:t>
                                    </m:r>
                                  </m:num>
                                  <m:den>
                                    <m:r>
                                      <a:rPr lang="en-US" sz="1600">
                                        <a:effectLst/>
                                      </a:rPr>
                                      <m:t>879</m:t>
                                    </m:r>
                                    <m:r>
                                      <a:rPr lang="en-US" sz="1600">
                                        <a:effectLst/>
                                      </a:rPr>
                                      <m:t>×</m:t>
                                    </m:r>
                                    <m:r>
                                      <a:rPr lang="en-US" sz="1600">
                                        <a:effectLst/>
                                      </a:rPr>
                                      <m:t>9</m:t>
                                    </m:r>
                                    <m:r>
                                      <a:rPr lang="en-US" sz="1600">
                                        <a:effectLst/>
                                      </a:rPr>
                                      <m:t>.</m:t>
                                    </m:r>
                                    <m:r>
                                      <a:rPr lang="en-US" sz="1600">
                                        <a:effectLst/>
                                      </a:rPr>
                                      <m:t>81</m:t>
                                    </m:r>
                                  </m:den>
                                </m:f>
                                <m:r>
                                  <a:rPr lang="en-US" sz="1600">
                                    <a:effectLst/>
                                  </a:rPr>
                                  <m:t>=</m:t>
                                </m:r>
                                <m:r>
                                  <a:rPr lang="en-US" sz="1600">
                                    <a:effectLst/>
                                  </a:rPr>
                                  <m:t>7</m:t>
                                </m:r>
                                <m:r>
                                  <a:rPr lang="en-US" sz="1600">
                                    <a:effectLst/>
                                  </a:rPr>
                                  <m:t>.</m:t>
                                </m:r>
                                <m:r>
                                  <a:rPr lang="en-US" sz="1600">
                                    <a:effectLst/>
                                  </a:rPr>
                                  <m:t>32</m:t>
                                </m:r>
                                <m:r>
                                  <a:rPr lang="en-US" sz="1600">
                                    <a:effectLst/>
                                  </a:rPr>
                                  <m:t> </m:t>
                                </m:r>
                                <m:r>
                                  <a:rPr lang="en-US" sz="1600">
                                    <a:effectLst/>
                                  </a:rPr>
                                  <m:t>𝑚</m:t>
                                </m:r>
                              </m:oMath>
                            </m:oMathPara>
                          </a14:m>
                          <a:endParaRPr lang="en-US" sz="1600" dirty="0">
                            <a:effectLst/>
                          </a:endParaRPr>
                        </a:p>
                        <a:p>
                          <a:pPr algn="just" rtl="0">
                            <a:lnSpc>
                              <a:spcPct val="115000"/>
                            </a:lnSpc>
                            <a:spcAft>
                              <a:spcPts val="0"/>
                            </a:spcAft>
                          </a:pPr>
                          <a:r>
                            <a:rPr lang="en-US" sz="1600" dirty="0">
                              <a:effectLst/>
                            </a:rPr>
                            <a:t> </a:t>
                          </a:r>
                          <a:endParaRPr lang="en-US" sz="1600" dirty="0">
                            <a:effectLst/>
                            <a:latin typeface="Calibri"/>
                            <a:ea typeface="Calibri"/>
                            <a:cs typeface="Arial"/>
                          </a:endParaRPr>
                        </a:p>
                      </a:txBody>
                      <a:tcPr marL="68580" marR="68580" marT="0" marB="0"/>
                    </a:tc>
                  </a:tr>
                </a:tbl>
              </a:graphicData>
            </a:graphic>
          </p:graphicFrame>
        </mc:Choice>
        <mc:Fallback>
          <p:graphicFrame>
            <p:nvGraphicFramePr>
              <p:cNvPr id="2" name="Table 1"/>
              <p:cNvGraphicFramePr>
                <a:graphicFrameLocks noGrp="1"/>
              </p:cNvGraphicFramePr>
              <p:nvPr>
                <p:extLst>
                  <p:ext uri="{D42A27DB-BD31-4B8C-83A1-F6EECF244321}">
                    <p14:modId xmlns:p14="http://schemas.microsoft.com/office/powerpoint/2010/main" val="1411406809"/>
                  </p:ext>
                </p:extLst>
              </p:nvPr>
            </p:nvGraphicFramePr>
            <p:xfrm>
              <a:off x="827584" y="836712"/>
              <a:ext cx="7344816" cy="5034344"/>
            </p:xfrm>
            <a:graphic>
              <a:graphicData uri="http://schemas.openxmlformats.org/drawingml/2006/table">
                <a:tbl>
                  <a:tblPr firstRow="1" firstCol="1" bandRow="1">
                    <a:tableStyleId>{BDBED569-4797-4DF1-A0F4-6AAB3CD982D8}</a:tableStyleId>
                  </a:tblPr>
                  <a:tblGrid>
                    <a:gridCol w="7344816"/>
                  </a:tblGrid>
                  <a:tr h="5034344">
                    <a:tc>
                      <a:txBody>
                        <a:bodyPr/>
                        <a:lstStyle/>
                        <a:p>
                          <a:endParaRPr lang="ar-IQ"/>
                        </a:p>
                      </a:txBody>
                      <a:tcPr marL="68580" marR="68580" marT="0" marB="0">
                        <a:blipFill rotWithShape="1">
                          <a:blip r:embed="rId2"/>
                          <a:stretch>
                            <a:fillRect l="-83" b="-121"/>
                          </a:stretch>
                        </a:blipFill>
                      </a:tcPr>
                    </a:tc>
                  </a:tr>
                </a:tbl>
              </a:graphicData>
            </a:graphic>
          </p:graphicFrame>
        </mc:Fallback>
      </mc:AlternateContent>
    </p:spTree>
    <p:extLst>
      <p:ext uri="{BB962C8B-B14F-4D97-AF65-F5344CB8AC3E}">
        <p14:creationId xmlns:p14="http://schemas.microsoft.com/office/powerpoint/2010/main" val="177716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89679"/>
            <a:ext cx="8712968" cy="2308324"/>
          </a:xfrm>
          <a:prstGeom prst="rect">
            <a:avLst/>
          </a:prstGeom>
        </p:spPr>
        <p:txBody>
          <a:bodyPr wrap="square">
            <a:spAutoFit/>
          </a:bodyPr>
          <a:lstStyle/>
          <a:p>
            <a:pPr algn="just" rtl="0"/>
            <a:r>
              <a:rPr lang="en-US" b="1" dirty="0"/>
              <a:t>Introduction </a:t>
            </a:r>
            <a:endParaRPr lang="en-US" dirty="0"/>
          </a:p>
          <a:p>
            <a:pPr algn="just" rtl="0"/>
            <a:r>
              <a:rPr lang="en-US" dirty="0"/>
              <a:t>Pumps are devices for supplying energy or head to a flowing liquid in order to overcome head losses due to friction or to raise liquid to a higher level.</a:t>
            </a:r>
          </a:p>
          <a:p>
            <a:pPr algn="just" rtl="0"/>
            <a:endParaRPr lang="en-US" dirty="0" smtClean="0"/>
          </a:p>
          <a:p>
            <a:pPr algn="just" rtl="0"/>
            <a:r>
              <a:rPr lang="en-US" b="1" dirty="0" smtClean="0"/>
              <a:t>Examples </a:t>
            </a:r>
            <a:r>
              <a:rPr lang="en-US" b="1" dirty="0"/>
              <a:t>for the use of pumps in the process industries</a:t>
            </a:r>
          </a:p>
          <a:p>
            <a:pPr marL="285750" indent="-285750" algn="just" rtl="0">
              <a:buFont typeface="Arial" pitchFamily="34" charset="0"/>
              <a:buChar char="•"/>
            </a:pPr>
            <a:r>
              <a:rPr lang="en-US" dirty="0" smtClean="0"/>
              <a:t>pumping </a:t>
            </a:r>
            <a:r>
              <a:rPr lang="en-US" dirty="0"/>
              <a:t>of </a:t>
            </a:r>
            <a:r>
              <a:rPr lang="en-US" dirty="0" smtClean="0"/>
              <a:t>petroleum </a:t>
            </a:r>
            <a:r>
              <a:rPr lang="en-US" dirty="0"/>
              <a:t>products from bulk store to process </a:t>
            </a:r>
            <a:r>
              <a:rPr lang="en-US" dirty="0" smtClean="0"/>
              <a:t>buildings</a:t>
            </a:r>
          </a:p>
          <a:p>
            <a:pPr marL="285750" indent="-285750" algn="just" rtl="0">
              <a:buFont typeface="Arial" pitchFamily="34" charset="0"/>
              <a:buChar char="•"/>
            </a:pPr>
            <a:r>
              <a:rPr lang="en-US" dirty="0" smtClean="0"/>
              <a:t>pumping </a:t>
            </a:r>
            <a:r>
              <a:rPr lang="en-US" dirty="0"/>
              <a:t>of fluids to the reaction units </a:t>
            </a:r>
            <a:endParaRPr lang="en-US" dirty="0" smtClean="0"/>
          </a:p>
          <a:p>
            <a:pPr marL="285750" indent="-285750" algn="just" rtl="0">
              <a:buFont typeface="Arial" pitchFamily="34" charset="0"/>
              <a:buChar char="•"/>
            </a:pPr>
            <a:r>
              <a:rPr lang="en-US" dirty="0"/>
              <a:t>pumping of fluids </a:t>
            </a:r>
            <a:r>
              <a:rPr lang="en-US" dirty="0" smtClean="0"/>
              <a:t>through </a:t>
            </a:r>
            <a:r>
              <a:rPr lang="en-US" dirty="0"/>
              <a:t>heat </a:t>
            </a:r>
            <a:r>
              <a:rPr lang="en-US" dirty="0" smtClean="0"/>
              <a:t>exchangers</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251520" y="3146850"/>
                <a:ext cx="8496944" cy="2772875"/>
              </a:xfrm>
              <a:prstGeom prst="rect">
                <a:avLst/>
              </a:prstGeom>
            </p:spPr>
            <p:txBody>
              <a:bodyPr wrap="square">
                <a:spAutoFit/>
              </a:bodyPr>
              <a:lstStyle/>
              <a:p>
                <a:pPr lvl="0" algn="just" rtl="0"/>
                <a:r>
                  <a:rPr lang="en-US" b="1" dirty="0"/>
                  <a:t>Fundamental parameters</a:t>
                </a:r>
                <a:endParaRPr lang="en-US" b="1" dirty="0" smtClean="0"/>
              </a:p>
              <a:p>
                <a:pPr marL="285750" lvl="0" indent="-285750" algn="just" rtl="0">
                  <a:buFont typeface="Arial" pitchFamily="34" charset="0"/>
                  <a:buChar char="•"/>
                </a:pPr>
                <a:r>
                  <a:rPr lang="en-US" dirty="0" smtClean="0"/>
                  <a:t>The </a:t>
                </a:r>
                <a:r>
                  <a:rPr lang="en-US" dirty="0"/>
                  <a:t>mass flow rate of fluid through the pump, for incompressible flow, it is more common to use volume flow rate rather than mass flow rate.</a:t>
                </a:r>
              </a:p>
              <a:p>
                <a:pPr marL="285750" lvl="0" indent="-285750" algn="just" rtl="0">
                  <a:buFont typeface="Arial" pitchFamily="34" charset="0"/>
                  <a:buChar char="•"/>
                </a:pPr>
                <a:r>
                  <a:rPr lang="en-US" dirty="0" smtClean="0"/>
                  <a:t>net </a:t>
                </a:r>
                <a:r>
                  <a:rPr lang="en-US" dirty="0"/>
                  <a:t>head H, defined as the change in Bernoulli head between the inlet and outlet of the pump</a:t>
                </a:r>
              </a:p>
              <a:p>
                <a:pPr algn="just" rtl="0"/>
                <a14:m>
                  <m:oMathPara xmlns:m="http://schemas.openxmlformats.org/officeDocument/2006/math">
                    <m:oMathParaPr>
                      <m:jc m:val="centerGroup"/>
                    </m:oMathParaPr>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a:rPr>
                                <m:t>𝑝</m:t>
                              </m:r>
                            </m:e>
                            <m:sub>
                              <m:r>
                                <a:rPr lang="en-US" i="1">
                                  <a:latin typeface="Cambria Math"/>
                                </a:rPr>
                                <m:t>𝑖𝑛</m:t>
                              </m:r>
                            </m:sub>
                          </m:sSub>
                        </m:num>
                        <m:den>
                          <m:r>
                            <a:rPr lang="en-US" i="1">
                              <a:latin typeface="Cambria Math"/>
                            </a:rPr>
                            <m:t>𝜌</m:t>
                          </m:r>
                          <m:r>
                            <a:rPr lang="en-US" i="1">
                              <a:latin typeface="Cambria Math"/>
                            </a:rPr>
                            <m:t>𝑔</m:t>
                          </m:r>
                        </m:den>
                      </m:f>
                      <m:r>
                        <a:rPr lang="en-US" i="1">
                          <a:latin typeface="Cambria Math"/>
                        </a:rPr>
                        <m:t> + </m:t>
                      </m:r>
                      <m:f>
                        <m:fPr>
                          <m:ctrlPr>
                            <a:rPr lang="en-US" i="1">
                              <a:latin typeface="Cambria Math"/>
                            </a:rPr>
                          </m:ctrlPr>
                        </m:fPr>
                        <m:num>
                          <m:sSub>
                            <m:sSubPr>
                              <m:ctrlPr>
                                <a:rPr lang="en-US" i="1">
                                  <a:latin typeface="Cambria Math"/>
                                </a:rPr>
                              </m:ctrlPr>
                            </m:sSubPr>
                            <m:e>
                              <m:sSup>
                                <m:sSupPr>
                                  <m:ctrlPr>
                                    <a:rPr lang="en-US" i="1">
                                      <a:latin typeface="Cambria Math"/>
                                    </a:rPr>
                                  </m:ctrlPr>
                                </m:sSupPr>
                                <m:e>
                                  <m:sSubSup>
                                    <m:sSubSupPr>
                                      <m:ctrlPr>
                                        <a:rPr lang="en-US" i="1">
                                          <a:latin typeface="Cambria Math"/>
                                        </a:rPr>
                                      </m:ctrlPr>
                                    </m:sSubSupPr>
                                    <m:e>
                                      <m:r>
                                        <a:rPr lang="en-US" i="1">
                                          <a:latin typeface="Cambria Math"/>
                                        </a:rPr>
                                        <m:t>𝑢</m:t>
                                      </m:r>
                                    </m:e>
                                    <m:sub>
                                      <m:r>
                                        <a:rPr lang="en-US" i="1">
                                          <a:latin typeface="Cambria Math"/>
                                        </a:rPr>
                                        <m:t>𝑖𝑛</m:t>
                                      </m:r>
                                    </m:sub>
                                    <m:sup>
                                      <m:r>
                                        <a:rPr lang="en-US" i="1">
                                          <a:latin typeface="Cambria Math"/>
                                        </a:rPr>
                                        <m:t>2</m:t>
                                      </m:r>
                                    </m:sup>
                                  </m:sSubSup>
                                </m:e>
                                <m:sup>
                                  <m:r>
                                    <a:rPr lang="en-US" i="1">
                                      <a:latin typeface="Cambria Math"/>
                                    </a:rPr>
                                    <m:t> </m:t>
                                  </m:r>
                                </m:sup>
                              </m:sSup>
                            </m:e>
                            <m:sub>
                              <m:r>
                                <a:rPr lang="en-US" i="1">
                                  <a:latin typeface="Cambria Math"/>
                                </a:rPr>
                                <m:t> </m:t>
                              </m:r>
                            </m:sub>
                          </m:sSub>
                        </m:num>
                        <m:den>
                          <m:r>
                            <a:rPr lang="en-US" i="1">
                              <a:latin typeface="Cambria Math"/>
                            </a:rPr>
                            <m:t>2</m:t>
                          </m:r>
                          <m:r>
                            <a:rPr lang="en-US" i="1">
                              <a:latin typeface="Cambria Math"/>
                            </a:rPr>
                            <m:t>𝑔</m:t>
                          </m:r>
                        </m:den>
                      </m:f>
                      <m:r>
                        <a:rPr lang="en-US" i="1">
                          <a:latin typeface="Cambria Math"/>
                        </a:rPr>
                        <m:t>+</m:t>
                      </m:r>
                      <m:sSub>
                        <m:sSubPr>
                          <m:ctrlPr>
                            <a:rPr lang="en-US" i="1">
                              <a:latin typeface="Cambria Math"/>
                            </a:rPr>
                          </m:ctrlPr>
                        </m:sSubPr>
                        <m:e>
                          <m:r>
                            <a:rPr lang="en-US" i="1">
                              <a:latin typeface="Cambria Math"/>
                            </a:rPr>
                            <m:t>𝑧</m:t>
                          </m:r>
                        </m:e>
                        <m:sub>
                          <m:r>
                            <a:rPr lang="en-US" i="1">
                              <a:latin typeface="Cambria Math"/>
                            </a:rPr>
                            <m:t>𝑖𝑛</m:t>
                          </m:r>
                        </m:sub>
                      </m:sSub>
                      <m:r>
                        <a:rPr lang="en-US" i="1">
                          <a:latin typeface="Cambria Math"/>
                        </a:rPr>
                        <m:t>+</m:t>
                      </m:r>
                      <m:sSub>
                        <m:sSubPr>
                          <m:ctrlPr>
                            <a:rPr lang="en-US" i="1">
                              <a:latin typeface="Cambria Math"/>
                            </a:rPr>
                          </m:ctrlPr>
                        </m:sSubPr>
                        <m:e>
                          <m:r>
                            <a:rPr lang="en-US" i="1">
                              <a:latin typeface="Cambria Math"/>
                            </a:rPr>
                            <m:t>𝐻</m:t>
                          </m:r>
                        </m:e>
                        <m:sub>
                          <m:r>
                            <a:rPr lang="en-US" i="1">
                              <a:latin typeface="Cambria Math"/>
                            </a:rPr>
                            <m:t>𝑝𝑢𝑚𝑝</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𝑝</m:t>
                              </m:r>
                            </m:e>
                            <m:sub>
                              <m:r>
                                <a:rPr lang="en-US" i="1">
                                  <a:latin typeface="Cambria Math"/>
                                </a:rPr>
                                <m:t>𝑜𝑢𝑡</m:t>
                              </m:r>
                            </m:sub>
                          </m:sSub>
                        </m:num>
                        <m:den>
                          <m:r>
                            <a:rPr lang="en-US" i="1">
                              <a:latin typeface="Cambria Math"/>
                            </a:rPr>
                            <m:t>𝜌</m:t>
                          </m:r>
                          <m:r>
                            <a:rPr lang="en-US" i="1">
                              <a:latin typeface="Cambria Math"/>
                            </a:rPr>
                            <m:t>𝑔</m:t>
                          </m:r>
                        </m:den>
                      </m:f>
                      <m:r>
                        <a:rPr lang="en-US" i="1">
                          <a:latin typeface="Cambria Math"/>
                        </a:rPr>
                        <m:t> + </m:t>
                      </m:r>
                      <m:f>
                        <m:fPr>
                          <m:ctrlPr>
                            <a:rPr lang="en-US" i="1">
                              <a:latin typeface="Cambria Math"/>
                            </a:rPr>
                          </m:ctrlPr>
                        </m:fPr>
                        <m:num>
                          <m:sSubSup>
                            <m:sSubSupPr>
                              <m:ctrlPr>
                                <a:rPr lang="en-US" i="1">
                                  <a:latin typeface="Cambria Math"/>
                                </a:rPr>
                              </m:ctrlPr>
                            </m:sSubSupPr>
                            <m:e>
                              <m:r>
                                <a:rPr lang="en-US" i="1">
                                  <a:latin typeface="Cambria Math"/>
                                </a:rPr>
                                <m:t>𝑢</m:t>
                              </m:r>
                            </m:e>
                            <m:sub>
                              <m:r>
                                <a:rPr lang="en-US" i="1">
                                  <a:latin typeface="Cambria Math"/>
                                </a:rPr>
                                <m:t>𝑜𝑢𝑡</m:t>
                              </m:r>
                            </m:sub>
                            <m:sup>
                              <m:r>
                                <a:rPr lang="en-US" i="1">
                                  <a:latin typeface="Cambria Math"/>
                                </a:rPr>
                                <m:t>2</m:t>
                              </m:r>
                            </m:sup>
                          </m:sSubSup>
                        </m:num>
                        <m:den>
                          <m:r>
                            <a:rPr lang="en-US" i="1">
                              <a:latin typeface="Cambria Math"/>
                            </a:rPr>
                            <m:t>2</m:t>
                          </m:r>
                          <m:r>
                            <a:rPr lang="en-US" i="1">
                              <a:latin typeface="Cambria Math"/>
                            </a:rPr>
                            <m:t>𝑔</m:t>
                          </m:r>
                        </m:den>
                      </m:f>
                      <m:r>
                        <a:rPr lang="en-US" i="1">
                          <a:latin typeface="Cambria Math"/>
                        </a:rPr>
                        <m:t>+</m:t>
                      </m:r>
                      <m:sSub>
                        <m:sSubPr>
                          <m:ctrlPr>
                            <a:rPr lang="en-US" i="1">
                              <a:latin typeface="Cambria Math"/>
                            </a:rPr>
                          </m:ctrlPr>
                        </m:sSubPr>
                        <m:e>
                          <m:r>
                            <a:rPr lang="en-US" i="1">
                              <a:latin typeface="Cambria Math"/>
                            </a:rPr>
                            <m:t>𝑧</m:t>
                          </m:r>
                        </m:e>
                        <m:sub>
                          <m:r>
                            <a:rPr lang="en-US" i="1">
                              <a:latin typeface="Cambria Math"/>
                            </a:rPr>
                            <m:t>𝑜𝑢𝑡</m:t>
                          </m:r>
                        </m:sub>
                      </m:sSub>
                    </m:oMath>
                  </m:oMathPara>
                </a14:m>
                <a:endParaRPr lang="en-US" dirty="0"/>
              </a:p>
              <a:p>
                <a:pPr algn="just" rtl="0"/>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𝐻</m:t>
                          </m:r>
                        </m:e>
                        <m:sub>
                          <m:r>
                            <a:rPr lang="en-US" i="1">
                              <a:latin typeface="Cambria Math"/>
                            </a:rPr>
                            <m:t>𝑝𝑢𝑚𝑝</m:t>
                          </m:r>
                        </m:sub>
                      </m:sSub>
                      <m:r>
                        <a:rPr lang="en-US" i="1">
                          <a:latin typeface="Cambria Math"/>
                        </a:rPr>
                        <m:t>=</m:t>
                      </m:r>
                      <m:sSub>
                        <m:sSubPr>
                          <m:ctrlPr>
                            <a:rPr lang="en-US" i="1">
                              <a:latin typeface="Cambria Math"/>
                            </a:rPr>
                          </m:ctrlPr>
                        </m:sSubPr>
                        <m:e>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a:rPr>
                                        <m:t>𝑝</m:t>
                                      </m:r>
                                    </m:e>
                                    <m:sub>
                                      <m:r>
                                        <a:rPr lang="en-US" i="1">
                                          <a:latin typeface="Cambria Math"/>
                                        </a:rPr>
                                        <m:t> </m:t>
                                      </m:r>
                                    </m:sub>
                                  </m:sSub>
                                </m:num>
                                <m:den>
                                  <m:r>
                                    <a:rPr lang="en-US" i="1">
                                      <a:latin typeface="Cambria Math"/>
                                    </a:rPr>
                                    <m:t>𝜌</m:t>
                                  </m:r>
                                  <m:r>
                                    <a:rPr lang="en-US" i="1">
                                      <a:latin typeface="Cambria Math"/>
                                    </a:rPr>
                                    <m:t>𝑔</m:t>
                                  </m:r>
                                </m:den>
                              </m:f>
                              <m:r>
                                <a:rPr lang="en-US" i="1">
                                  <a:latin typeface="Cambria Math"/>
                                </a:rPr>
                                <m:t> + </m:t>
                              </m:r>
                              <m:f>
                                <m:fPr>
                                  <m:ctrlPr>
                                    <a:rPr lang="en-US" i="1">
                                      <a:latin typeface="Cambria Math"/>
                                    </a:rPr>
                                  </m:ctrlPr>
                                </m:fPr>
                                <m:num>
                                  <m:sSubSup>
                                    <m:sSubSupPr>
                                      <m:ctrlPr>
                                        <a:rPr lang="en-US" i="1">
                                          <a:latin typeface="Cambria Math"/>
                                        </a:rPr>
                                      </m:ctrlPr>
                                    </m:sSubSupPr>
                                    <m:e>
                                      <m:r>
                                        <a:rPr lang="en-US" i="1">
                                          <a:latin typeface="Cambria Math"/>
                                        </a:rPr>
                                        <m:t>𝑢</m:t>
                                      </m:r>
                                    </m:e>
                                    <m:sub>
                                      <m:r>
                                        <a:rPr lang="en-US" i="1">
                                          <a:latin typeface="Cambria Math"/>
                                        </a:rPr>
                                        <m:t> </m:t>
                                      </m:r>
                                    </m:sub>
                                    <m:sup>
                                      <m:r>
                                        <a:rPr lang="en-US" i="1">
                                          <a:latin typeface="Cambria Math"/>
                                        </a:rPr>
                                        <m:t>2</m:t>
                                      </m:r>
                                    </m:sup>
                                  </m:sSubSup>
                                </m:num>
                                <m:den>
                                  <m:r>
                                    <a:rPr lang="en-US" i="1">
                                      <a:latin typeface="Cambria Math"/>
                                    </a:rPr>
                                    <m:t>2</m:t>
                                  </m:r>
                                  <m:r>
                                    <a:rPr lang="en-US" i="1">
                                      <a:latin typeface="Cambria Math"/>
                                    </a:rPr>
                                    <m:t>𝑔</m:t>
                                  </m:r>
                                </m:den>
                              </m:f>
                              <m:r>
                                <a:rPr lang="en-US" i="1">
                                  <a:latin typeface="Cambria Math"/>
                                </a:rPr>
                                <m:t>+</m:t>
                              </m:r>
                              <m:sSub>
                                <m:sSubPr>
                                  <m:ctrlPr>
                                    <a:rPr lang="en-US" i="1">
                                      <a:latin typeface="Cambria Math"/>
                                    </a:rPr>
                                  </m:ctrlPr>
                                </m:sSubPr>
                                <m:e>
                                  <m:r>
                                    <a:rPr lang="en-US" i="1">
                                      <a:latin typeface="Cambria Math"/>
                                    </a:rPr>
                                    <m:t>𝑧</m:t>
                                  </m:r>
                                </m:e>
                                <m:sub>
                                  <m:r>
                                    <a:rPr lang="en-US" i="1">
                                      <a:latin typeface="Cambria Math"/>
                                    </a:rPr>
                                    <m:t> </m:t>
                                  </m:r>
                                </m:sub>
                              </m:sSub>
                            </m:e>
                          </m:d>
                        </m:e>
                        <m:sub>
                          <m:r>
                            <a:rPr lang="en-US" i="1">
                              <a:latin typeface="Cambria Math"/>
                            </a:rPr>
                            <m:t>𝑜𝑢𝑡</m:t>
                          </m:r>
                        </m:sub>
                      </m:sSub>
                      <m:r>
                        <a:rPr lang="en-US" i="1">
                          <a:latin typeface="Cambria Math"/>
                        </a:rPr>
                        <m:t>−</m:t>
                      </m:r>
                      <m:sSub>
                        <m:sSubPr>
                          <m:ctrlPr>
                            <a:rPr lang="en-US" i="1">
                              <a:latin typeface="Cambria Math"/>
                            </a:rPr>
                          </m:ctrlPr>
                        </m:sSubPr>
                        <m:e>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a:rPr>
                                        <m:t>𝑝</m:t>
                                      </m:r>
                                    </m:e>
                                    <m:sub>
                                      <m:r>
                                        <a:rPr lang="en-US" i="1">
                                          <a:latin typeface="Cambria Math"/>
                                        </a:rPr>
                                        <m:t> </m:t>
                                      </m:r>
                                    </m:sub>
                                  </m:sSub>
                                </m:num>
                                <m:den>
                                  <m:r>
                                    <a:rPr lang="en-US" i="1">
                                      <a:latin typeface="Cambria Math"/>
                                    </a:rPr>
                                    <m:t>𝜌</m:t>
                                  </m:r>
                                  <m:r>
                                    <a:rPr lang="en-US" i="1">
                                      <a:latin typeface="Cambria Math"/>
                                    </a:rPr>
                                    <m:t>𝑔</m:t>
                                  </m:r>
                                </m:den>
                              </m:f>
                              <m:r>
                                <a:rPr lang="en-US" i="1">
                                  <a:latin typeface="Cambria Math"/>
                                </a:rPr>
                                <m:t> + </m:t>
                              </m:r>
                              <m:f>
                                <m:fPr>
                                  <m:ctrlPr>
                                    <a:rPr lang="en-US" i="1">
                                      <a:latin typeface="Cambria Math"/>
                                    </a:rPr>
                                  </m:ctrlPr>
                                </m:fPr>
                                <m:num>
                                  <m:sSubSup>
                                    <m:sSubSupPr>
                                      <m:ctrlPr>
                                        <a:rPr lang="en-US" i="1">
                                          <a:latin typeface="Cambria Math"/>
                                        </a:rPr>
                                      </m:ctrlPr>
                                    </m:sSubSupPr>
                                    <m:e>
                                      <m:r>
                                        <a:rPr lang="en-US" i="1">
                                          <a:latin typeface="Cambria Math"/>
                                        </a:rPr>
                                        <m:t>𝑢</m:t>
                                      </m:r>
                                    </m:e>
                                    <m:sub>
                                      <m:r>
                                        <a:rPr lang="en-US" i="1">
                                          <a:latin typeface="Cambria Math"/>
                                        </a:rPr>
                                        <m:t> </m:t>
                                      </m:r>
                                    </m:sub>
                                    <m:sup>
                                      <m:r>
                                        <a:rPr lang="en-US" i="1">
                                          <a:latin typeface="Cambria Math"/>
                                        </a:rPr>
                                        <m:t>2</m:t>
                                      </m:r>
                                    </m:sup>
                                  </m:sSubSup>
                                </m:num>
                                <m:den>
                                  <m:r>
                                    <a:rPr lang="en-US" i="1">
                                      <a:latin typeface="Cambria Math"/>
                                    </a:rPr>
                                    <m:t>2</m:t>
                                  </m:r>
                                  <m:r>
                                    <a:rPr lang="en-US" i="1">
                                      <a:latin typeface="Cambria Math"/>
                                    </a:rPr>
                                    <m:t>𝑔</m:t>
                                  </m:r>
                                </m:den>
                              </m:f>
                              <m:r>
                                <a:rPr lang="en-US" i="1">
                                  <a:latin typeface="Cambria Math"/>
                                </a:rPr>
                                <m:t>+</m:t>
                              </m:r>
                              <m:sSub>
                                <m:sSubPr>
                                  <m:ctrlPr>
                                    <a:rPr lang="en-US" i="1">
                                      <a:latin typeface="Cambria Math"/>
                                    </a:rPr>
                                  </m:ctrlPr>
                                </m:sSubPr>
                                <m:e>
                                  <m:r>
                                    <a:rPr lang="en-US" i="1">
                                      <a:latin typeface="Cambria Math"/>
                                    </a:rPr>
                                    <m:t>𝑧</m:t>
                                  </m:r>
                                </m:e>
                                <m:sub>
                                  <m:r>
                                    <a:rPr lang="en-US" i="1">
                                      <a:latin typeface="Cambria Math"/>
                                    </a:rPr>
                                    <m:t> </m:t>
                                  </m:r>
                                </m:sub>
                              </m:sSub>
                            </m:e>
                          </m:d>
                        </m:e>
                        <m:sub>
                          <m:r>
                            <a:rPr lang="en-US" i="1">
                              <a:latin typeface="Cambria Math"/>
                            </a:rPr>
                            <m:t>𝑖𝑛</m:t>
                          </m:r>
                        </m:sub>
                      </m:sSub>
                    </m:oMath>
                  </m:oMathPara>
                </a14:m>
                <a:endParaRPr lang="ar-IQ" dirty="0"/>
              </a:p>
            </p:txBody>
          </p:sp>
        </mc:Choice>
        <mc:Fallback xmlns="">
          <p:sp>
            <p:nvSpPr>
              <p:cNvPr id="5" name="Rectangle 4"/>
              <p:cNvSpPr>
                <a:spLocks noRot="1" noChangeAspect="1" noMove="1" noResize="1" noEditPoints="1" noAdjustHandles="1" noChangeArrowheads="1" noChangeShapeType="1" noTextEdit="1"/>
              </p:cNvSpPr>
              <p:nvPr/>
            </p:nvSpPr>
            <p:spPr>
              <a:xfrm>
                <a:off x="251520" y="3146850"/>
                <a:ext cx="8496944" cy="2772875"/>
              </a:xfrm>
              <a:prstGeom prst="rect">
                <a:avLst/>
              </a:prstGeom>
              <a:blipFill rotWithShape="1">
                <a:blip r:embed="rId2"/>
                <a:stretch>
                  <a:fillRect l="-574" t="-1099" r="-646"/>
                </a:stretch>
              </a:blipFill>
            </p:spPr>
            <p:txBody>
              <a:bodyPr/>
              <a:lstStyle/>
              <a:p>
                <a:r>
                  <a:rPr lang="ar-IQ">
                    <a:noFill/>
                  </a:rPr>
                  <a:t> </a:t>
                </a:r>
              </a:p>
            </p:txBody>
          </p:sp>
        </mc:Fallback>
      </mc:AlternateContent>
    </p:spTree>
    <p:extLst>
      <p:ext uri="{BB962C8B-B14F-4D97-AF65-F5344CB8AC3E}">
        <p14:creationId xmlns:p14="http://schemas.microsoft.com/office/powerpoint/2010/main" val="1851835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39552" y="327733"/>
                <a:ext cx="7848872" cy="1260473"/>
              </a:xfrm>
              <a:prstGeom prst="rect">
                <a:avLst/>
              </a:prstGeom>
              <a:ln>
                <a:solidFill>
                  <a:schemeClr val="tx1"/>
                </a:solidFill>
              </a:ln>
            </p:spPr>
            <p:txBody>
              <a:bodyPr wrap="square">
                <a:spAutoFit/>
              </a:bodyPr>
              <a:lstStyle/>
              <a:p>
                <a:pPr rtl="0"/>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acc>
                            <m:accPr>
                              <m:chr m:val="̇"/>
                              <m:ctrlPr>
                                <a:rPr lang="en-US" sz="1600" i="1">
                                  <a:latin typeface="Cambria Math"/>
                                </a:rPr>
                              </m:ctrlPr>
                            </m:accPr>
                            <m:e>
                              <m:r>
                                <a:rPr lang="en-US" sz="1600" i="1">
                                  <a:latin typeface="Cambria Math"/>
                                </a:rPr>
                                <m:t>𝑊</m:t>
                              </m:r>
                            </m:e>
                          </m:acc>
                        </m:e>
                        <m:sub>
                          <m:r>
                            <a:rPr lang="en-US" sz="1600" i="1">
                              <a:latin typeface="Cambria Math"/>
                            </a:rPr>
                            <m:t>𝑝𝑢𝑚𝑝</m:t>
                          </m:r>
                        </m:sub>
                      </m:sSub>
                      <m:r>
                        <a:rPr lang="en-US" sz="1600" i="1">
                          <a:latin typeface="Cambria Math"/>
                        </a:rPr>
                        <m:t>=</m:t>
                      </m:r>
                      <m:acc>
                        <m:accPr>
                          <m:chr m:val="̇"/>
                          <m:ctrlPr>
                            <a:rPr lang="en-US" sz="1600" i="1">
                              <a:latin typeface="Cambria Math"/>
                            </a:rPr>
                          </m:ctrlPr>
                        </m:accPr>
                        <m:e>
                          <m:r>
                            <a:rPr lang="en-US" sz="1600" i="1">
                              <a:latin typeface="Cambria Math"/>
                            </a:rPr>
                            <m:t>𝑚</m:t>
                          </m:r>
                        </m:e>
                      </m:acc>
                      <m:r>
                        <a:rPr lang="en-US" sz="1600" i="1">
                          <a:latin typeface="Cambria Math"/>
                        </a:rPr>
                        <m:t>𝑔𝐻</m:t>
                      </m:r>
                      <m:r>
                        <a:rPr lang="en-US" sz="1600" i="1">
                          <a:latin typeface="Cambria Math"/>
                        </a:rPr>
                        <m:t>=</m:t>
                      </m:r>
                      <m:r>
                        <a:rPr lang="en-US" sz="1600" i="1">
                          <a:latin typeface="Cambria Math"/>
                        </a:rPr>
                        <m:t>𝑄</m:t>
                      </m:r>
                      <m:r>
                        <a:rPr lang="en-US" sz="1600" i="1">
                          <a:latin typeface="Cambria Math"/>
                        </a:rPr>
                        <m:t>𝜌</m:t>
                      </m:r>
                      <m:r>
                        <a:rPr lang="en-US" sz="1600" i="1">
                          <a:latin typeface="Cambria Math"/>
                        </a:rPr>
                        <m:t>𝑔𝐻</m:t>
                      </m:r>
                    </m:oMath>
                  </m:oMathPara>
                </a14:m>
                <a:endParaRPr lang="en-US" sz="1600" dirty="0" smtClean="0"/>
              </a:p>
              <a:p>
                <a:pPr rtl="0"/>
                <a:endParaRPr lang="en-US" sz="1600" dirty="0"/>
              </a:p>
              <a:p>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a:rPr>
                            <m:t>𝜂</m:t>
                          </m:r>
                        </m:e>
                        <m:sub>
                          <m:r>
                            <a:rPr lang="en-US" sz="1600" i="1">
                              <a:latin typeface="Cambria Math"/>
                            </a:rPr>
                            <m:t>𝑝𝑢𝑚𝑝</m:t>
                          </m:r>
                        </m:sub>
                      </m:sSub>
                      <m:r>
                        <a:rPr lang="en-US" sz="1600" i="1">
                          <a:latin typeface="Cambria Math"/>
                        </a:rPr>
                        <m:t>=</m:t>
                      </m:r>
                      <m:f>
                        <m:fPr>
                          <m:ctrlPr>
                            <a:rPr lang="en-US" sz="1600" i="1">
                              <a:latin typeface="Cambria Math"/>
                            </a:rPr>
                          </m:ctrlPr>
                        </m:fPr>
                        <m:num>
                          <m:acc>
                            <m:accPr>
                              <m:chr m:val="̇"/>
                              <m:ctrlPr>
                                <a:rPr lang="en-US" sz="1600" i="1">
                                  <a:latin typeface="Cambria Math"/>
                                </a:rPr>
                              </m:ctrlPr>
                            </m:accPr>
                            <m:e>
                              <m:r>
                                <a:rPr lang="en-US" sz="1600" i="1">
                                  <a:latin typeface="Cambria Math"/>
                                </a:rPr>
                                <m:t>𝑀𝑒𝑐</m:t>
                              </m:r>
                              <m:r>
                                <a:rPr lang="en-US" sz="1600" i="1">
                                  <a:latin typeface="Cambria Math"/>
                                </a:rPr>
                                <m:t>h</m:t>
                              </m:r>
                              <m:r>
                                <a:rPr lang="en-US" sz="1600" i="1">
                                  <a:latin typeface="Cambria Math"/>
                                </a:rPr>
                                <m:t>. </m:t>
                              </m:r>
                              <m:r>
                                <a:rPr lang="en-US" sz="1600" i="1">
                                  <a:latin typeface="Cambria Math"/>
                                </a:rPr>
                                <m:t>𝑒𝑛𝑒𝑟𝑔𝑦</m:t>
                              </m:r>
                              <m:r>
                                <a:rPr lang="en-US" sz="1600" i="1">
                                  <a:latin typeface="Cambria Math"/>
                                </a:rPr>
                                <m:t> </m:t>
                              </m:r>
                              <m:r>
                                <a:rPr lang="en-US" sz="1600" i="1">
                                  <a:latin typeface="Cambria Math"/>
                                </a:rPr>
                                <m:t>𝑖𝑛𝑐𝑟𝑒𝑎𝑠𝑒</m:t>
                              </m:r>
                              <m:r>
                                <a:rPr lang="en-US" sz="1600" i="1">
                                  <a:latin typeface="Cambria Math"/>
                                </a:rPr>
                                <m:t> </m:t>
                              </m:r>
                              <m:r>
                                <a:rPr lang="en-US" sz="1600" i="1">
                                  <a:latin typeface="Cambria Math"/>
                                </a:rPr>
                                <m:t>𝑜𝑓</m:t>
                              </m:r>
                              <m:r>
                                <a:rPr lang="en-US" sz="1600" i="1">
                                  <a:latin typeface="Cambria Math"/>
                                </a:rPr>
                                <m:t> </m:t>
                              </m:r>
                              <m:r>
                                <a:rPr lang="en-US" sz="1600" i="1">
                                  <a:latin typeface="Cambria Math"/>
                                </a:rPr>
                                <m:t>𝑡</m:t>
                              </m:r>
                              <m:r>
                                <a:rPr lang="en-US" sz="1600" i="1">
                                  <a:latin typeface="Cambria Math"/>
                                </a:rPr>
                                <m:t>h</m:t>
                              </m:r>
                              <m:r>
                                <a:rPr lang="en-US" sz="1600" i="1">
                                  <a:latin typeface="Cambria Math"/>
                                </a:rPr>
                                <m:t>𝑒</m:t>
                              </m:r>
                              <m:r>
                                <a:rPr lang="en-US" sz="1600" i="1">
                                  <a:latin typeface="Cambria Math"/>
                                </a:rPr>
                                <m:t> </m:t>
                              </m:r>
                              <m:r>
                                <a:rPr lang="en-US" sz="1600" i="1">
                                  <a:latin typeface="Cambria Math"/>
                                </a:rPr>
                                <m:t>𝑓𝑙𝑢𝑖𝑑</m:t>
                              </m:r>
                              <m:r>
                                <a:rPr lang="en-US" sz="1600" i="1">
                                  <a:latin typeface="Cambria Math"/>
                                </a:rPr>
                                <m:t>(</m:t>
                              </m:r>
                              <m:sSub>
                                <m:sSubPr>
                                  <m:ctrlPr>
                                    <a:rPr lang="en-US" sz="1600" i="1">
                                      <a:latin typeface="Cambria Math"/>
                                    </a:rPr>
                                  </m:ctrlPr>
                                </m:sSubPr>
                                <m:e>
                                  <m:acc>
                                    <m:accPr>
                                      <m:chr m:val="̇"/>
                                      <m:ctrlPr>
                                        <a:rPr lang="en-US" sz="1600" i="1">
                                          <a:latin typeface="Cambria Math"/>
                                        </a:rPr>
                                      </m:ctrlPr>
                                    </m:accPr>
                                    <m:e>
                                      <m:r>
                                        <a:rPr lang="en-US" sz="1600" i="1">
                                          <a:latin typeface="Cambria Math"/>
                                        </a:rPr>
                                        <m:t>𝑊</m:t>
                                      </m:r>
                                    </m:e>
                                  </m:acc>
                                </m:e>
                                <m:sub>
                                  <m:r>
                                    <a:rPr lang="en-US" sz="1600" i="1">
                                      <a:latin typeface="Cambria Math"/>
                                    </a:rPr>
                                    <m:t>𝑝𝑢𝑚𝑝</m:t>
                                  </m:r>
                                </m:sub>
                              </m:sSub>
                              <m:r>
                                <a:rPr lang="en-US" sz="1600" i="1">
                                  <a:latin typeface="Cambria Math"/>
                                </a:rPr>
                                <m:t>)</m:t>
                              </m:r>
                            </m:e>
                          </m:acc>
                        </m:num>
                        <m:den>
                          <m:acc>
                            <m:accPr>
                              <m:chr m:val="̇"/>
                              <m:ctrlPr>
                                <a:rPr lang="en-US" sz="1600" i="1">
                                  <a:latin typeface="Cambria Math"/>
                                </a:rPr>
                              </m:ctrlPr>
                            </m:accPr>
                            <m:e>
                              <m:sSub>
                                <m:sSubPr>
                                  <m:ctrlPr>
                                    <a:rPr lang="en-US" sz="1600" i="1">
                                      <a:latin typeface="Cambria Math"/>
                                    </a:rPr>
                                  </m:ctrlPr>
                                </m:sSubPr>
                                <m:e>
                                  <m:r>
                                    <a:rPr lang="en-US" sz="1600" i="1">
                                      <a:latin typeface="Cambria Math"/>
                                    </a:rPr>
                                    <m:t>𝑊</m:t>
                                  </m:r>
                                </m:e>
                                <m:sub>
                                  <m:r>
                                    <a:rPr lang="en-US" sz="1600" i="1">
                                      <a:latin typeface="Cambria Math"/>
                                    </a:rPr>
                                    <m:t>𝑠𝑢𝑝𝑝𝑙𝑖𝑒𝑑</m:t>
                                  </m:r>
                                  <m:r>
                                    <a:rPr lang="en-US" sz="1600">
                                      <a:latin typeface="Cambria Math"/>
                                    </a:rPr>
                                    <m:t> </m:t>
                                  </m:r>
                                </m:sub>
                              </m:sSub>
                            </m:e>
                          </m:acc>
                        </m:den>
                      </m:f>
                      <m:r>
                        <a:rPr lang="en-US" sz="1600" i="1">
                          <a:latin typeface="Cambria Math"/>
                        </a:rPr>
                        <m:t>=</m:t>
                      </m:r>
                      <m:f>
                        <m:fPr>
                          <m:ctrlPr>
                            <a:rPr lang="en-US" sz="1600" i="1">
                              <a:latin typeface="Cambria Math"/>
                            </a:rPr>
                          </m:ctrlPr>
                        </m:fPr>
                        <m:num>
                          <m:r>
                            <a:rPr lang="en-US" sz="1600" i="1">
                              <a:latin typeface="Cambria Math"/>
                            </a:rPr>
                            <m:t>𝜌</m:t>
                          </m:r>
                          <m:r>
                            <a:rPr lang="en-US" sz="1600" i="1">
                              <a:latin typeface="Cambria Math"/>
                            </a:rPr>
                            <m:t>𝑔𝐻𝑄</m:t>
                          </m:r>
                        </m:num>
                        <m:den>
                          <m:acc>
                            <m:accPr>
                              <m:chr m:val="̇"/>
                              <m:ctrlPr>
                                <a:rPr lang="en-US" sz="1600" i="1">
                                  <a:latin typeface="Cambria Math"/>
                                </a:rPr>
                              </m:ctrlPr>
                            </m:accPr>
                            <m:e>
                              <m:sSub>
                                <m:sSubPr>
                                  <m:ctrlPr>
                                    <a:rPr lang="en-US" sz="1600" i="1">
                                      <a:latin typeface="Cambria Math"/>
                                    </a:rPr>
                                  </m:ctrlPr>
                                </m:sSubPr>
                                <m:e>
                                  <m:r>
                                    <a:rPr lang="en-US" sz="1600" i="1">
                                      <a:latin typeface="Cambria Math"/>
                                    </a:rPr>
                                    <m:t>𝑊</m:t>
                                  </m:r>
                                </m:e>
                                <m:sub>
                                  <m:r>
                                    <a:rPr lang="en-US" sz="1600" i="1">
                                      <a:latin typeface="Cambria Math"/>
                                    </a:rPr>
                                    <m:t>𝑠𝑢𝑝𝑝𝑙𝑖𝑒𝑑</m:t>
                                  </m:r>
                                  <m:r>
                                    <a:rPr lang="en-US" sz="1600">
                                      <a:latin typeface="Cambria Math"/>
                                    </a:rPr>
                                    <m:t> </m:t>
                                  </m:r>
                                </m:sub>
                              </m:sSub>
                            </m:e>
                          </m:acc>
                        </m:den>
                      </m:f>
                    </m:oMath>
                  </m:oMathPara>
                </a14:m>
                <a:endParaRPr lang="en-US" sz="1600" dirty="0"/>
              </a:p>
            </p:txBody>
          </p:sp>
        </mc:Choice>
        <mc:Fallback xmlns="">
          <p:sp>
            <p:nvSpPr>
              <p:cNvPr id="2" name="Rectangle 1"/>
              <p:cNvSpPr>
                <a:spLocks noRot="1" noChangeAspect="1" noMove="1" noResize="1" noEditPoints="1" noAdjustHandles="1" noChangeArrowheads="1" noChangeShapeType="1" noTextEdit="1"/>
              </p:cNvSpPr>
              <p:nvPr/>
            </p:nvSpPr>
            <p:spPr>
              <a:xfrm>
                <a:off x="539552" y="327733"/>
                <a:ext cx="7848872" cy="1260473"/>
              </a:xfrm>
              <a:prstGeom prst="rect">
                <a:avLst/>
              </a:prstGeom>
              <a:blipFill rotWithShape="1">
                <a:blip r:embed="rId2"/>
                <a:stretch>
                  <a:fillRect/>
                </a:stretch>
              </a:blipFill>
              <a:ln>
                <a:solidFill>
                  <a:schemeClr val="tx1"/>
                </a:solidFill>
              </a:ln>
            </p:spPr>
            <p:txBody>
              <a:bodyPr/>
              <a:lstStyle/>
              <a:p>
                <a:r>
                  <a:rPr lang="ar-IQ">
                    <a:noFill/>
                  </a:rPr>
                  <a:t> </a:t>
                </a:r>
              </a:p>
            </p:txBody>
          </p:sp>
        </mc:Fallback>
      </mc:AlternateContent>
      <p:sp>
        <p:nvSpPr>
          <p:cNvPr id="3" name="Rectangle 2"/>
          <p:cNvSpPr/>
          <p:nvPr/>
        </p:nvSpPr>
        <p:spPr>
          <a:xfrm>
            <a:off x="190646" y="1578808"/>
            <a:ext cx="8784976" cy="2062103"/>
          </a:xfrm>
          <a:prstGeom prst="rect">
            <a:avLst/>
          </a:prstGeom>
        </p:spPr>
        <p:txBody>
          <a:bodyPr wrap="square">
            <a:spAutoFit/>
          </a:bodyPr>
          <a:lstStyle/>
          <a:p>
            <a:pPr algn="just" rtl="0"/>
            <a:r>
              <a:rPr lang="en-US" sz="1600" b="1" dirty="0"/>
              <a:t>Pump Performance Curves and Matching a Pump to a Piping </a:t>
            </a:r>
            <a:r>
              <a:rPr lang="en-US" sz="1600" b="1" dirty="0" smtClean="0"/>
              <a:t>System</a:t>
            </a:r>
          </a:p>
          <a:p>
            <a:pPr algn="just" rtl="0"/>
            <a:endParaRPr lang="en-US" sz="1600" dirty="0"/>
          </a:p>
          <a:p>
            <a:pPr marL="285750" indent="-285750" algn="just" rtl="0">
              <a:buFont typeface="Arial" pitchFamily="34" charset="0"/>
              <a:buChar char="•"/>
            </a:pPr>
            <a:r>
              <a:rPr lang="en-US" sz="1600" b="1" dirty="0"/>
              <a:t>free delivery </a:t>
            </a:r>
            <a:r>
              <a:rPr lang="en-US" sz="1600" b="1" dirty="0" smtClean="0"/>
              <a:t>: </a:t>
            </a:r>
            <a:r>
              <a:rPr lang="en-US" sz="1600" dirty="0" smtClean="0"/>
              <a:t>Q= max H </a:t>
            </a:r>
            <a:r>
              <a:rPr lang="en-US" sz="1600" dirty="0"/>
              <a:t>= </a:t>
            </a:r>
            <a:r>
              <a:rPr lang="en-US" sz="1600" dirty="0" smtClean="0"/>
              <a:t>0, its </a:t>
            </a:r>
            <a:r>
              <a:rPr lang="en-US" sz="1600" dirty="0"/>
              <a:t>achieved when there is no flow restriction at the pump inlet or outlet, in other words when there is no load on the pump. At this operating point, </a:t>
            </a:r>
            <a:r>
              <a:rPr lang="en-US" sz="1600" dirty="0" smtClean="0"/>
              <a:t>efficiency </a:t>
            </a:r>
            <a:r>
              <a:rPr lang="en-US" sz="1600" dirty="0"/>
              <a:t>is zero because the pump is doing no useful </a:t>
            </a:r>
            <a:r>
              <a:rPr lang="en-US" sz="1600" dirty="0" smtClean="0"/>
              <a:t>work </a:t>
            </a:r>
            <a:r>
              <a:rPr lang="en-US" sz="1600" dirty="0"/>
              <a:t>Eq. 2. At </a:t>
            </a:r>
            <a:endParaRPr lang="en-US" sz="1600" dirty="0" smtClean="0"/>
          </a:p>
          <a:p>
            <a:pPr marL="285750" indent="-285750" algn="just" rtl="0">
              <a:buFont typeface="Arial" pitchFamily="34" charset="0"/>
              <a:buChar char="•"/>
            </a:pPr>
            <a:r>
              <a:rPr lang="en-US" sz="1600" b="1" dirty="0" smtClean="0"/>
              <a:t>shutoff </a:t>
            </a:r>
            <a:r>
              <a:rPr lang="en-US" sz="1600" b="1" dirty="0"/>
              <a:t>head</a:t>
            </a:r>
            <a:r>
              <a:rPr lang="en-US" sz="1600" dirty="0"/>
              <a:t> H is = max </a:t>
            </a:r>
            <a:r>
              <a:rPr lang="en-US" sz="1600" dirty="0" smtClean="0"/>
              <a:t>Q = 0, its </a:t>
            </a:r>
            <a:r>
              <a:rPr lang="en-US" sz="1600" dirty="0"/>
              <a:t>achieved when the outlet port of the pump is blocked off. Under these conditions</a:t>
            </a:r>
            <a:r>
              <a:rPr lang="en-US" sz="1600" dirty="0" smtClean="0"/>
              <a:t>,; </a:t>
            </a:r>
            <a:r>
              <a:rPr lang="en-US" sz="1600" dirty="0"/>
              <a:t>the pump’s efficiency (Eq. 2) is again zero, because the pump is doing no useful work.</a:t>
            </a:r>
          </a:p>
        </p:txBody>
      </p:sp>
      <p:pic>
        <p:nvPicPr>
          <p:cNvPr id="4" name="Picture 3"/>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436096" y="3619320"/>
            <a:ext cx="3240360" cy="2592288"/>
          </a:xfrm>
          <a:prstGeom prst="rect">
            <a:avLst/>
          </a:prstGeom>
          <a:noFill/>
          <a:ln>
            <a:solidFill>
              <a:schemeClr val="tx1"/>
            </a:solidFill>
          </a:ln>
        </p:spPr>
      </p:pic>
    </p:spTree>
    <p:extLst>
      <p:ext uri="{BB962C8B-B14F-4D97-AF65-F5344CB8AC3E}">
        <p14:creationId xmlns:p14="http://schemas.microsoft.com/office/powerpoint/2010/main" val="3046379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646331"/>
          </a:xfrm>
          <a:prstGeom prst="rect">
            <a:avLst/>
          </a:prstGeom>
        </p:spPr>
        <p:txBody>
          <a:bodyPr wrap="square">
            <a:spAutoFit/>
          </a:bodyPr>
          <a:lstStyle/>
          <a:p>
            <a:pPr marL="285750" indent="-285750" algn="just" rtl="0">
              <a:buFont typeface="Arial" pitchFamily="34" charset="0"/>
              <a:buChar char="•"/>
            </a:pPr>
            <a:r>
              <a:rPr lang="en-US" dirty="0"/>
              <a:t>Between these two extremes, from shutoff to free delivery, the pump’s net head is occurring</a:t>
            </a:r>
            <a:endParaRPr lang="ar-IQ" dirty="0"/>
          </a:p>
        </p:txBody>
      </p:sp>
      <p:pic>
        <p:nvPicPr>
          <p:cNvPr id="3" name="Picture 2"/>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176259" y="906979"/>
            <a:ext cx="3240360" cy="2592288"/>
          </a:xfrm>
          <a:prstGeom prst="rect">
            <a:avLst/>
          </a:prstGeom>
          <a:noFill/>
          <a:ln>
            <a:solidFill>
              <a:schemeClr val="tx1"/>
            </a:solidFill>
          </a:ln>
        </p:spPr>
      </p:pic>
      <p:sp>
        <p:nvSpPr>
          <p:cNvPr id="4" name="Rectangle 3"/>
          <p:cNvSpPr/>
          <p:nvPr/>
        </p:nvSpPr>
        <p:spPr>
          <a:xfrm>
            <a:off x="129343" y="3717032"/>
            <a:ext cx="8784976" cy="2308324"/>
          </a:xfrm>
          <a:prstGeom prst="rect">
            <a:avLst/>
          </a:prstGeom>
        </p:spPr>
        <p:txBody>
          <a:bodyPr wrap="square">
            <a:spAutoFit/>
          </a:bodyPr>
          <a:lstStyle/>
          <a:p>
            <a:pPr marL="285750" indent="-285750" algn="just" rtl="0">
              <a:buFont typeface="Arial" pitchFamily="34" charset="0"/>
              <a:buChar char="•"/>
            </a:pPr>
            <a:r>
              <a:rPr lang="en-US" sz="1600" dirty="0"/>
              <a:t>It is important to realize that for steady conditions, a pump can operate only along its performance </a:t>
            </a:r>
            <a:r>
              <a:rPr lang="en-US" sz="1600" dirty="0" smtClean="0"/>
              <a:t>curve.</a:t>
            </a:r>
          </a:p>
          <a:p>
            <a:pPr marL="285750" indent="-285750" algn="just" rtl="0">
              <a:buFont typeface="Arial" pitchFamily="34" charset="0"/>
              <a:buChar char="•"/>
            </a:pPr>
            <a:endParaRPr lang="en-US" sz="1600" dirty="0"/>
          </a:p>
          <a:p>
            <a:pPr marL="285750" indent="-285750" algn="just" rtl="0">
              <a:buFont typeface="Arial" pitchFamily="34" charset="0"/>
              <a:buChar char="•"/>
            </a:pPr>
            <a:r>
              <a:rPr lang="en-US" sz="1600" dirty="0" smtClean="0"/>
              <a:t>Thus</a:t>
            </a:r>
            <a:r>
              <a:rPr lang="en-US" sz="1600" dirty="0"/>
              <a:t>, the operating point of a piping system is determined by matching system requirements (required net head) to pump performance (available net head). </a:t>
            </a:r>
            <a:endParaRPr lang="en-US" sz="1600" dirty="0" smtClean="0"/>
          </a:p>
          <a:p>
            <a:pPr marL="285750" indent="-285750" algn="just" rtl="0">
              <a:buFont typeface="Arial" pitchFamily="34" charset="0"/>
              <a:buChar char="•"/>
            </a:pPr>
            <a:r>
              <a:rPr lang="en-US" sz="1600" dirty="0" smtClean="0"/>
              <a:t>In </a:t>
            </a:r>
            <a:r>
              <a:rPr lang="en-US" sz="1600" dirty="0"/>
              <a:t>a typical application, </a:t>
            </a:r>
            <a:r>
              <a:rPr lang="en-US" sz="1600" dirty="0" err="1"/>
              <a:t>H</a:t>
            </a:r>
            <a:r>
              <a:rPr lang="en-US" sz="1600" baseline="-25000" dirty="0" err="1"/>
              <a:t>required</a:t>
            </a:r>
            <a:r>
              <a:rPr lang="en-US" sz="1600" dirty="0"/>
              <a:t> and </a:t>
            </a:r>
            <a:r>
              <a:rPr lang="en-US" sz="1600" dirty="0" err="1"/>
              <a:t>H</a:t>
            </a:r>
            <a:r>
              <a:rPr lang="en-US" sz="1600" baseline="-25000" dirty="0" err="1"/>
              <a:t>available</a:t>
            </a:r>
            <a:r>
              <a:rPr lang="en-US" sz="1600" dirty="0"/>
              <a:t> match at one unique value of flow rate, this is the operating point or duty point of the system.</a:t>
            </a:r>
          </a:p>
          <a:p>
            <a:pPr marL="285750" indent="-285750" algn="just" rtl="0">
              <a:buFont typeface="Arial" pitchFamily="34" charset="0"/>
              <a:buChar char="•"/>
            </a:pPr>
            <a:r>
              <a:rPr lang="en-US" sz="1600" dirty="0"/>
              <a:t>The volume flow rate of a piping system is established where </a:t>
            </a:r>
            <a:r>
              <a:rPr lang="en-US" sz="1600" dirty="0" err="1"/>
              <a:t>H</a:t>
            </a:r>
            <a:r>
              <a:rPr lang="en-US" sz="1600" baseline="-25000" dirty="0" err="1"/>
              <a:t>required</a:t>
            </a:r>
            <a:r>
              <a:rPr lang="en-US" sz="1600" dirty="0"/>
              <a:t> = </a:t>
            </a:r>
            <a:r>
              <a:rPr lang="en-US" sz="1600" dirty="0" err="1"/>
              <a:t>H</a:t>
            </a:r>
            <a:r>
              <a:rPr lang="en-US" sz="1600" baseline="-25000" dirty="0" err="1"/>
              <a:t>available</a:t>
            </a:r>
            <a:r>
              <a:rPr lang="en-US" sz="1600" dirty="0"/>
              <a:t>.</a:t>
            </a:r>
          </a:p>
          <a:p>
            <a:pPr algn="just" rtl="0"/>
            <a:r>
              <a:rPr lang="en-US" sz="1600" dirty="0"/>
              <a:t> </a:t>
            </a:r>
          </a:p>
        </p:txBody>
      </p:sp>
      <p:pic>
        <p:nvPicPr>
          <p:cNvPr id="5" name="Picture 4"/>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683568" y="943853"/>
            <a:ext cx="3384376" cy="2518539"/>
          </a:xfrm>
          <a:prstGeom prst="rect">
            <a:avLst/>
          </a:prstGeom>
          <a:noFill/>
          <a:ln>
            <a:solidFill>
              <a:schemeClr val="tx1"/>
            </a:solidFill>
          </a:ln>
        </p:spPr>
      </p:pic>
    </p:spTree>
    <p:extLst>
      <p:ext uri="{BB962C8B-B14F-4D97-AF65-F5344CB8AC3E}">
        <p14:creationId xmlns:p14="http://schemas.microsoft.com/office/powerpoint/2010/main" val="2435077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82013"/>
            <a:ext cx="8424936" cy="1200329"/>
          </a:xfrm>
          <a:prstGeom prst="rect">
            <a:avLst/>
          </a:prstGeom>
        </p:spPr>
        <p:txBody>
          <a:bodyPr wrap="square">
            <a:spAutoFit/>
          </a:bodyPr>
          <a:lstStyle/>
          <a:p>
            <a:pPr marL="285750" indent="-285750" algn="just" rtl="0">
              <a:buFont typeface="Arial" pitchFamily="34" charset="0"/>
              <a:buChar char="•"/>
            </a:pPr>
            <a:r>
              <a:rPr lang="en-US" dirty="0"/>
              <a:t>The most common situation is that an engineer selects a pump that is somewhat higher than actually required. The volume flow rate through the piping system is then a bit larger than needed, and a valve is installed in the line so that the flow rate can be decreased as necessary.</a:t>
            </a:r>
            <a:endParaRPr lang="ar-IQ" dirty="0"/>
          </a:p>
        </p:txBody>
      </p:sp>
    </p:spTree>
    <p:extLst>
      <p:ext uri="{BB962C8B-B14F-4D97-AF65-F5344CB8AC3E}">
        <p14:creationId xmlns:p14="http://schemas.microsoft.com/office/powerpoint/2010/main" val="2893804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4248472" cy="3539430"/>
          </a:xfrm>
          <a:prstGeom prst="rect">
            <a:avLst/>
          </a:prstGeom>
        </p:spPr>
        <p:txBody>
          <a:bodyPr wrap="square">
            <a:spAutoFit/>
          </a:bodyPr>
          <a:lstStyle/>
          <a:p>
            <a:pPr algn="l" rtl="0"/>
            <a:r>
              <a:rPr lang="en-US" sz="1600" b="1" dirty="0"/>
              <a:t>Types of Pumps </a:t>
            </a:r>
            <a:endParaRPr lang="en-US" sz="1600" dirty="0"/>
          </a:p>
          <a:p>
            <a:pPr algn="l" rtl="0"/>
            <a:r>
              <a:rPr lang="en-US" sz="1600" dirty="0"/>
              <a:t>Pumps can be classified into: - </a:t>
            </a:r>
            <a:r>
              <a:rPr lang="ar-SA" sz="1600" dirty="0"/>
              <a:t>   </a:t>
            </a:r>
            <a:endParaRPr lang="en-US" sz="1600" dirty="0"/>
          </a:p>
          <a:p>
            <a:pPr lvl="0" algn="l" rtl="0"/>
            <a:r>
              <a:rPr lang="en-US" sz="1600" dirty="0"/>
              <a:t>Positive displacement pumps. 2- Dynamic Pumps </a:t>
            </a:r>
          </a:p>
          <a:p>
            <a:pPr algn="l" rtl="0"/>
            <a:r>
              <a:rPr lang="en-US" sz="1600" dirty="0"/>
              <a:t> </a:t>
            </a:r>
          </a:p>
          <a:p>
            <a:pPr algn="l" rtl="0"/>
            <a:r>
              <a:rPr lang="en-US" sz="1600" b="1" dirty="0"/>
              <a:t>1-Positive-Displacement Pumps</a:t>
            </a:r>
            <a:endParaRPr lang="en-US" sz="1600" dirty="0"/>
          </a:p>
          <a:p>
            <a:pPr algn="l" rtl="0"/>
            <a:r>
              <a:rPr lang="en-US" sz="1600" dirty="0"/>
              <a:t>People have designed numerous positive-displacement pumps throughout the centuries, like: </a:t>
            </a:r>
          </a:p>
          <a:p>
            <a:pPr marL="285750" lvl="0" indent="-285750" algn="l" rtl="0">
              <a:buFont typeface="Arial" pitchFamily="34" charset="0"/>
              <a:buChar char="•"/>
            </a:pPr>
            <a:r>
              <a:rPr lang="en-US" sz="1600" dirty="0"/>
              <a:t>The piston Pump</a:t>
            </a:r>
          </a:p>
          <a:p>
            <a:pPr marL="285750" lvl="0" indent="-285750" algn="l" rtl="0">
              <a:buFont typeface="Arial" pitchFamily="34" charset="0"/>
              <a:buChar char="•"/>
            </a:pPr>
            <a:r>
              <a:rPr lang="en-US" sz="1600" dirty="0"/>
              <a:t>The Gear Pump </a:t>
            </a:r>
          </a:p>
          <a:p>
            <a:pPr marL="285750" lvl="0" indent="-285750" algn="l" rtl="0">
              <a:buFont typeface="Arial" pitchFamily="34" charset="0"/>
              <a:buChar char="•"/>
            </a:pPr>
            <a:r>
              <a:rPr lang="en-US" sz="1600" dirty="0"/>
              <a:t>The Cam Pump </a:t>
            </a:r>
          </a:p>
          <a:p>
            <a:pPr marL="285750" lvl="0" indent="-285750" algn="l" rtl="0">
              <a:buFont typeface="Arial" pitchFamily="34" charset="0"/>
              <a:buChar char="•"/>
            </a:pPr>
            <a:r>
              <a:rPr lang="en-US" sz="1600" dirty="0"/>
              <a:t>The Screw pumps</a:t>
            </a:r>
          </a:p>
          <a:p>
            <a:pPr marL="285750" lvl="0" indent="-285750" algn="l" rtl="0">
              <a:buFont typeface="Arial" pitchFamily="34" charset="0"/>
              <a:buChar char="•"/>
            </a:pPr>
            <a:r>
              <a:rPr lang="en-US" sz="1600" dirty="0"/>
              <a:t>Rotary pump</a:t>
            </a:r>
          </a:p>
        </p:txBody>
      </p:sp>
      <p:pic>
        <p:nvPicPr>
          <p:cNvPr id="3" name="Picture 2"/>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364372" y="620688"/>
            <a:ext cx="4528108" cy="2736304"/>
          </a:xfrm>
          <a:prstGeom prst="rect">
            <a:avLst/>
          </a:prstGeom>
          <a:noFill/>
          <a:ln>
            <a:solidFill>
              <a:schemeClr val="tx1"/>
            </a:solidFill>
          </a:ln>
        </p:spPr>
      </p:pic>
      <p:pic>
        <p:nvPicPr>
          <p:cNvPr id="4" name="Picture 3"/>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95736" y="3573016"/>
            <a:ext cx="6336704" cy="2664296"/>
          </a:xfrm>
          <a:prstGeom prst="rect">
            <a:avLst/>
          </a:prstGeom>
          <a:noFill/>
          <a:ln>
            <a:solidFill>
              <a:schemeClr val="tx1"/>
            </a:solidFill>
          </a:ln>
        </p:spPr>
      </p:pic>
    </p:spTree>
    <p:extLst>
      <p:ext uri="{BB962C8B-B14F-4D97-AF65-F5344CB8AC3E}">
        <p14:creationId xmlns:p14="http://schemas.microsoft.com/office/powerpoint/2010/main" val="2421026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4247317"/>
          </a:xfrm>
          <a:prstGeom prst="rect">
            <a:avLst/>
          </a:prstGeom>
        </p:spPr>
        <p:txBody>
          <a:bodyPr wrap="square">
            <a:spAutoFit/>
          </a:bodyPr>
          <a:lstStyle/>
          <a:p>
            <a:pPr algn="just" rtl="0"/>
            <a:r>
              <a:rPr lang="en-US" b="1" dirty="0" smtClean="0"/>
              <a:t>Properties </a:t>
            </a:r>
          </a:p>
          <a:p>
            <a:pPr marL="285750" indent="-285750" algn="just" rtl="0">
              <a:buFont typeface="Arial" pitchFamily="34" charset="0"/>
              <a:buChar char="•"/>
            </a:pPr>
            <a:endParaRPr lang="en-US" dirty="0"/>
          </a:p>
          <a:p>
            <a:pPr marL="285750" indent="-285750" algn="just" rtl="0">
              <a:buFont typeface="Arial" pitchFamily="34" charset="0"/>
              <a:buChar char="•"/>
            </a:pPr>
            <a:r>
              <a:rPr lang="en-US" dirty="0" smtClean="0"/>
              <a:t>These </a:t>
            </a:r>
            <a:r>
              <a:rPr lang="en-US" dirty="0"/>
              <a:t>pumps are ideal for </a:t>
            </a:r>
            <a:r>
              <a:rPr lang="en-US" dirty="0" smtClean="0"/>
              <a:t>high-pressure</a:t>
            </a:r>
          </a:p>
          <a:p>
            <a:pPr marL="285750" indent="-285750" algn="just" rtl="0">
              <a:buFont typeface="Arial" pitchFamily="34" charset="0"/>
              <a:buChar char="•"/>
            </a:pPr>
            <a:endParaRPr lang="en-US" dirty="0" smtClean="0"/>
          </a:p>
          <a:p>
            <a:pPr marL="285750" indent="-285750" algn="just" rtl="0">
              <a:buFont typeface="Arial" pitchFamily="34" charset="0"/>
              <a:buChar char="•"/>
            </a:pPr>
            <a:r>
              <a:rPr lang="en-US" dirty="0" smtClean="0"/>
              <a:t>and where </a:t>
            </a:r>
            <a:r>
              <a:rPr lang="en-US" dirty="0"/>
              <a:t>precise amounts of liquid are to be dispensed or metered, as in medical applications</a:t>
            </a:r>
            <a:r>
              <a:rPr lang="en-US" dirty="0" smtClean="0"/>
              <a:t>.</a:t>
            </a:r>
          </a:p>
          <a:p>
            <a:pPr marL="285750" indent="-285750" algn="just" rtl="0">
              <a:buFont typeface="Arial" pitchFamily="34" charset="0"/>
              <a:buChar char="•"/>
            </a:pPr>
            <a:endParaRPr lang="en-US" dirty="0" smtClean="0"/>
          </a:p>
          <a:p>
            <a:pPr marL="285750" indent="-285750" algn="just" rtl="0">
              <a:buFont typeface="Arial" pitchFamily="34" charset="0"/>
              <a:buChar char="•"/>
            </a:pPr>
            <a:r>
              <a:rPr lang="en-US" dirty="0" smtClean="0"/>
              <a:t>Fluid </a:t>
            </a:r>
            <a:r>
              <a:rPr lang="en-US" dirty="0"/>
              <a:t>can leak through these gaps, reducing the pump’s efficiency. High viscosity fluids cannot penetrate the gaps as easily; hence the net head (and efficiency) of a rotary pump generally increases with fluid viscosity. </a:t>
            </a:r>
            <a:endParaRPr lang="en-US" dirty="0" smtClean="0"/>
          </a:p>
          <a:p>
            <a:pPr marL="285750" indent="-285750" algn="just" rtl="0">
              <a:buFont typeface="Arial" pitchFamily="34" charset="0"/>
              <a:buChar char="•"/>
            </a:pPr>
            <a:endParaRPr lang="en-US" dirty="0" smtClean="0"/>
          </a:p>
          <a:p>
            <a:pPr marL="285750" indent="-285750" algn="just" rtl="0">
              <a:buFont typeface="Arial" pitchFamily="34" charset="0"/>
              <a:buChar char="•"/>
            </a:pPr>
            <a:r>
              <a:rPr lang="en-US" dirty="0" smtClean="0"/>
              <a:t>They </a:t>
            </a:r>
            <a:r>
              <a:rPr lang="en-US" dirty="0"/>
              <a:t>are used, for example, as automobile engine oil pumps and in the foods industry to pump heavy liquids like syrup, tomato paste, and chocolate, and slurries like soups.</a:t>
            </a:r>
          </a:p>
          <a:p>
            <a:pPr algn="just" rtl="0"/>
            <a:endParaRPr lang="en-US" dirty="0"/>
          </a:p>
        </p:txBody>
      </p:sp>
    </p:spTree>
    <p:extLst>
      <p:ext uri="{BB962C8B-B14F-4D97-AF65-F5344CB8AC3E}">
        <p14:creationId xmlns:p14="http://schemas.microsoft.com/office/powerpoint/2010/main" val="4281545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784976" cy="5355312"/>
          </a:xfrm>
          <a:prstGeom prst="rect">
            <a:avLst/>
          </a:prstGeom>
        </p:spPr>
        <p:txBody>
          <a:bodyPr wrap="square">
            <a:spAutoFit/>
          </a:bodyPr>
          <a:lstStyle/>
          <a:p>
            <a:pPr algn="just" rtl="0"/>
            <a:r>
              <a:rPr lang="en-US" b="1" dirty="0"/>
              <a:t>Positive-displacement pumps have many advantages over dynamic pumps.</a:t>
            </a:r>
            <a:endParaRPr lang="en-US" dirty="0"/>
          </a:p>
          <a:p>
            <a:pPr algn="just" rtl="0"/>
            <a:r>
              <a:rPr lang="en-US" dirty="0"/>
              <a:t>For example: </a:t>
            </a:r>
          </a:p>
          <a:p>
            <a:pPr marL="285750" lvl="0" indent="-285750" algn="just" rtl="0">
              <a:buFont typeface="Arial" pitchFamily="34" charset="0"/>
              <a:buChar char="•"/>
            </a:pPr>
            <a:r>
              <a:rPr lang="en-US" dirty="0"/>
              <a:t>A positive-displacement pump is better in handling shear sensitive </a:t>
            </a:r>
            <a:r>
              <a:rPr lang="en-US" dirty="0" smtClean="0"/>
              <a:t>liquids, this </a:t>
            </a:r>
            <a:r>
              <a:rPr lang="en-US" dirty="0"/>
              <a:t>is one reason why positive-displacement pumps are used for artificial hearts. </a:t>
            </a:r>
          </a:p>
          <a:p>
            <a:pPr marL="285750" lvl="0" indent="-285750" algn="just" rtl="0">
              <a:buFont typeface="Arial" pitchFamily="34" charset="0"/>
              <a:buChar char="•"/>
            </a:pPr>
            <a:r>
              <a:rPr lang="en-US" dirty="0"/>
              <a:t>A well-sealed positive-displacement pump can create a significant vacuum pressure at its </a:t>
            </a:r>
            <a:r>
              <a:rPr lang="en-US" dirty="0" smtClean="0"/>
              <a:t>inlet</a:t>
            </a:r>
            <a:r>
              <a:rPr lang="en-US" dirty="0"/>
              <a:t>.</a:t>
            </a:r>
            <a:r>
              <a:rPr lang="en-US" dirty="0" smtClean="0"/>
              <a:t> We </a:t>
            </a:r>
            <a:r>
              <a:rPr lang="en-US" dirty="0"/>
              <a:t>refer to this kind of pump as a self-priming pump </a:t>
            </a:r>
          </a:p>
          <a:p>
            <a:pPr marL="285750" lvl="0" indent="-285750" algn="just" rtl="0">
              <a:buFont typeface="Arial" pitchFamily="34" charset="0"/>
              <a:buChar char="•"/>
            </a:pPr>
            <a:r>
              <a:rPr lang="en-US" dirty="0"/>
              <a:t>The rotor(s) of a positive- displacement pump run at lower speeds than the rotor (impeller) of a dynamic pump at similar loads, extending the useful lifetime of seals, etc</a:t>
            </a:r>
            <a:r>
              <a:rPr lang="en-US" dirty="0" smtClean="0"/>
              <a:t>.</a:t>
            </a:r>
          </a:p>
          <a:p>
            <a:pPr marL="285750" lvl="0" indent="-285750" algn="just" rtl="0">
              <a:buFont typeface="Arial" pitchFamily="34" charset="0"/>
              <a:buChar char="•"/>
            </a:pPr>
            <a:endParaRPr lang="en-US" dirty="0"/>
          </a:p>
          <a:p>
            <a:pPr algn="just" rtl="0"/>
            <a:r>
              <a:rPr lang="en-US" b="1" dirty="0"/>
              <a:t>There are some disadvantages of positive-displacement pumps</a:t>
            </a:r>
            <a:endParaRPr lang="en-US" dirty="0"/>
          </a:p>
          <a:p>
            <a:pPr marL="285750" lvl="0" indent="-285750" algn="just" rtl="0">
              <a:buFont typeface="Arial" pitchFamily="34" charset="0"/>
              <a:buChar char="•"/>
            </a:pPr>
            <a:r>
              <a:rPr lang="en-US" dirty="0"/>
              <a:t>Their volume flow rate cannot be changed unless the rotation rate is changed. </a:t>
            </a:r>
            <a:r>
              <a:rPr lang="en-US" dirty="0" smtClean="0"/>
              <a:t>As most AC</a:t>
            </a:r>
            <a:endParaRPr lang="en-US" dirty="0"/>
          </a:p>
          <a:p>
            <a:pPr marL="285750" lvl="0" indent="-285750" algn="just" rtl="0">
              <a:buFont typeface="Arial" pitchFamily="34" charset="0"/>
              <a:buChar char="•"/>
            </a:pPr>
            <a:r>
              <a:rPr lang="en-US" dirty="0"/>
              <a:t>They create very high pressure at the outlet side, and if the outlet becomes blocked, ruptures may occur or electric motors may overheat. </a:t>
            </a:r>
            <a:r>
              <a:rPr lang="en-US" dirty="0" smtClean="0"/>
              <a:t>(</a:t>
            </a:r>
            <a:r>
              <a:rPr lang="en-US" dirty="0"/>
              <a:t>e.g., a pressure-relief valve) </a:t>
            </a:r>
            <a:r>
              <a:rPr lang="en-US" dirty="0" smtClean="0"/>
              <a:t>Because </a:t>
            </a:r>
            <a:r>
              <a:rPr lang="en-US" dirty="0"/>
              <a:t>of their design, </a:t>
            </a:r>
            <a:endParaRPr lang="en-US" dirty="0" smtClean="0"/>
          </a:p>
          <a:p>
            <a:pPr marL="285750" lvl="0" indent="-285750" algn="just" rtl="0">
              <a:buFont typeface="Arial" pitchFamily="34" charset="0"/>
              <a:buChar char="•"/>
            </a:pPr>
            <a:r>
              <a:rPr lang="en-US" dirty="0" smtClean="0"/>
              <a:t>positive-displacement </a:t>
            </a:r>
            <a:r>
              <a:rPr lang="en-US" dirty="0"/>
              <a:t>pumps sometimes deliver a pulsating flow, which may be unacceptable for some applications.</a:t>
            </a:r>
          </a:p>
        </p:txBody>
      </p:sp>
    </p:spTree>
    <p:extLst>
      <p:ext uri="{BB962C8B-B14F-4D97-AF65-F5344CB8AC3E}">
        <p14:creationId xmlns:p14="http://schemas.microsoft.com/office/powerpoint/2010/main" val="23363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3595856" cy="369332"/>
          </a:xfrm>
          <a:prstGeom prst="rect">
            <a:avLst/>
          </a:prstGeom>
        </p:spPr>
        <p:txBody>
          <a:bodyPr wrap="none">
            <a:spAutoFit/>
          </a:bodyPr>
          <a:lstStyle/>
          <a:p>
            <a:pPr rtl="0"/>
            <a:r>
              <a:rPr lang="en-US" b="1" dirty="0"/>
              <a:t>Pumps in Series and Parallel</a:t>
            </a:r>
            <a:endParaRPr lang="en-US" dirty="0"/>
          </a:p>
        </p:txBody>
      </p:sp>
      <p:pic>
        <p:nvPicPr>
          <p:cNvPr id="3" name="Picture 2"/>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228184" y="764704"/>
            <a:ext cx="2592288" cy="4176464"/>
          </a:xfrm>
          <a:prstGeom prst="rect">
            <a:avLst/>
          </a:prstGeom>
          <a:noFill/>
          <a:ln>
            <a:solidFill>
              <a:schemeClr val="tx1"/>
            </a:solidFill>
          </a:ln>
        </p:spPr>
      </p:pic>
      <mc:AlternateContent xmlns:mc="http://schemas.openxmlformats.org/markup-compatibility/2006" xmlns:a14="http://schemas.microsoft.com/office/drawing/2010/main">
        <mc:Choice Requires="a14">
          <p:sp>
            <p:nvSpPr>
              <p:cNvPr id="4" name="Rectangle 3"/>
              <p:cNvSpPr/>
              <p:nvPr/>
            </p:nvSpPr>
            <p:spPr>
              <a:xfrm>
                <a:off x="179512" y="605142"/>
                <a:ext cx="6048672" cy="4463145"/>
              </a:xfrm>
              <a:prstGeom prst="rect">
                <a:avLst/>
              </a:prstGeom>
            </p:spPr>
            <p:txBody>
              <a:bodyPr wrap="square">
                <a:spAutoFit/>
              </a:bodyPr>
              <a:lstStyle/>
              <a:p>
                <a:pPr algn="just" rtl="0"/>
                <a:r>
                  <a:rPr lang="en-US" sz="1600" dirty="0"/>
                  <a:t>Arranging dissimilar pumps in series Fig (a) may create problems because the volume flow rate through each pump must be the same, but the overall pressure rise is equal to the pressure rise of one pump plus that of the other. If the pumps have widely different performance curves, the smaller pump may be forced to operate beyond its free </a:t>
                </a:r>
                <a:r>
                  <a:rPr lang="en-US" sz="1600" dirty="0" smtClean="0"/>
                  <a:t>delivery</a:t>
                </a:r>
              </a:p>
              <a:p>
                <a:pPr algn="just" rtl="0"/>
                <a14:m>
                  <m:oMathPara xmlns:m="http://schemas.openxmlformats.org/officeDocument/2006/math">
                    <m:oMathParaPr>
                      <m:jc m:val="centerGroup"/>
                    </m:oMathParaPr>
                    <m:oMath xmlns:m="http://schemas.openxmlformats.org/officeDocument/2006/math">
                      <m:r>
                        <a:rPr lang="en-US" sz="1400" b="1" i="1">
                          <a:latin typeface="Cambria Math"/>
                        </a:rPr>
                        <m:t>𝑪𝒐𝒎𝒃𝒊𝒏𝒆𝒅</m:t>
                      </m:r>
                      <m:r>
                        <a:rPr lang="en-US" sz="1400" b="1" i="1">
                          <a:latin typeface="Cambria Math"/>
                        </a:rPr>
                        <m:t> </m:t>
                      </m:r>
                      <m:r>
                        <a:rPr lang="en-US" sz="1400" b="1" i="1">
                          <a:latin typeface="Cambria Math"/>
                        </a:rPr>
                        <m:t>𝒏𝒆𝒕</m:t>
                      </m:r>
                      <m:r>
                        <a:rPr lang="en-US" sz="1400" b="1" i="1">
                          <a:latin typeface="Cambria Math"/>
                        </a:rPr>
                        <m:t> </m:t>
                      </m:r>
                      <m:r>
                        <a:rPr lang="en-US" sz="1400" b="1" i="1">
                          <a:latin typeface="Cambria Math"/>
                        </a:rPr>
                        <m:t>𝒉𝒆𝒂𝒅</m:t>
                      </m:r>
                      <m:r>
                        <a:rPr lang="en-US" sz="1400" b="1" i="1">
                          <a:latin typeface="Cambria Math"/>
                        </a:rPr>
                        <m:t> </m:t>
                      </m:r>
                      <m:r>
                        <a:rPr lang="en-US" sz="1400" b="1" i="1">
                          <a:latin typeface="Cambria Math"/>
                        </a:rPr>
                        <m:t>𝒇𝒐𝒓</m:t>
                      </m:r>
                      <m:r>
                        <a:rPr lang="en-US" sz="1400" b="1" i="1">
                          <a:latin typeface="Cambria Math"/>
                        </a:rPr>
                        <m:t> </m:t>
                      </m:r>
                      <m:r>
                        <a:rPr lang="en-US" sz="1400" b="1" i="1">
                          <a:latin typeface="Cambria Math"/>
                        </a:rPr>
                        <m:t>𝒏</m:t>
                      </m:r>
                      <m:r>
                        <a:rPr lang="en-US" sz="1400" b="1" i="1">
                          <a:latin typeface="Cambria Math"/>
                        </a:rPr>
                        <m:t> </m:t>
                      </m:r>
                      <m:r>
                        <a:rPr lang="en-US" sz="1400" b="1" i="1">
                          <a:latin typeface="Cambria Math"/>
                        </a:rPr>
                        <m:t>𝒑𝒖𝒎𝒑𝒔</m:t>
                      </m:r>
                      <m:r>
                        <a:rPr lang="en-US" sz="1400" b="1" i="1">
                          <a:latin typeface="Cambria Math"/>
                        </a:rPr>
                        <m:t> </m:t>
                      </m:r>
                      <m:r>
                        <a:rPr lang="en-US" sz="1400" b="1" i="1">
                          <a:latin typeface="Cambria Math"/>
                        </a:rPr>
                        <m:t>𝒊𝒏</m:t>
                      </m:r>
                      <m:r>
                        <a:rPr lang="en-US" sz="1400" b="1" i="1">
                          <a:latin typeface="Cambria Math"/>
                        </a:rPr>
                        <m:t> </m:t>
                      </m:r>
                      <m:r>
                        <a:rPr lang="en-US" sz="1400" b="1" i="1">
                          <a:latin typeface="Cambria Math"/>
                        </a:rPr>
                        <m:t>𝒔𝒆𝒓𝒊𝒆𝒔</m:t>
                      </m:r>
                      <m:r>
                        <a:rPr lang="en-US" sz="1400" b="1" i="1">
                          <a:latin typeface="Cambria Math"/>
                        </a:rPr>
                        <m:t>:          </m:t>
                      </m:r>
                      <m:sSub>
                        <m:sSubPr>
                          <m:ctrlPr>
                            <a:rPr lang="en-US" sz="1400" i="1">
                              <a:latin typeface="Cambria Math"/>
                            </a:rPr>
                          </m:ctrlPr>
                        </m:sSubPr>
                        <m:e>
                          <m:r>
                            <a:rPr lang="en-US" sz="1400" i="1">
                              <a:latin typeface="Cambria Math"/>
                            </a:rPr>
                            <m:t>𝐻</m:t>
                          </m:r>
                        </m:e>
                        <m:sub>
                          <m:r>
                            <a:rPr lang="en-US" sz="1400" i="1">
                              <a:latin typeface="Cambria Math"/>
                            </a:rPr>
                            <m:t>𝑐𝑜𝑚𝑏𝑖𝑛𝑒𝑑</m:t>
                          </m:r>
                        </m:sub>
                      </m:sSub>
                      <m:r>
                        <a:rPr lang="en-US" sz="1400" i="1">
                          <a:latin typeface="Cambria Math"/>
                        </a:rPr>
                        <m:t>=</m:t>
                      </m:r>
                      <m:nary>
                        <m:naryPr>
                          <m:chr m:val="∑"/>
                          <m:limLoc m:val="undOvr"/>
                          <m:ctrlPr>
                            <a:rPr lang="en-US" sz="1400" i="1">
                              <a:latin typeface="Cambria Math"/>
                            </a:rPr>
                          </m:ctrlPr>
                        </m:naryPr>
                        <m:sub>
                          <m:r>
                            <a:rPr lang="en-US" sz="1400" i="1">
                              <a:latin typeface="Cambria Math"/>
                            </a:rPr>
                            <m:t>𝑖</m:t>
                          </m:r>
                          <m:r>
                            <a:rPr lang="en-US" sz="1400" i="1">
                              <a:latin typeface="Cambria Math"/>
                            </a:rPr>
                            <m:t>=</m:t>
                          </m:r>
                          <m:r>
                            <a:rPr lang="en-US" sz="1400" i="1">
                              <a:latin typeface="Cambria Math"/>
                            </a:rPr>
                            <m:t>1</m:t>
                          </m:r>
                        </m:sub>
                        <m:sup>
                          <m:r>
                            <a:rPr lang="en-US" sz="1400" i="1">
                              <a:latin typeface="Cambria Math"/>
                            </a:rPr>
                            <m:t>𝑛</m:t>
                          </m:r>
                        </m:sup>
                        <m:e>
                          <m:sSub>
                            <m:sSubPr>
                              <m:ctrlPr>
                                <a:rPr lang="en-US" sz="1400" i="1">
                                  <a:latin typeface="Cambria Math"/>
                                </a:rPr>
                              </m:ctrlPr>
                            </m:sSubPr>
                            <m:e>
                              <m:r>
                                <a:rPr lang="en-US" sz="1400" i="1">
                                  <a:latin typeface="Cambria Math"/>
                                </a:rPr>
                                <m:t>𝐻</m:t>
                              </m:r>
                            </m:e>
                            <m:sub>
                              <m:r>
                                <a:rPr lang="en-US" sz="1400" i="1">
                                  <a:latin typeface="Cambria Math"/>
                                </a:rPr>
                                <m:t>𝑖</m:t>
                              </m:r>
                            </m:sub>
                          </m:sSub>
                        </m:e>
                      </m:nary>
                    </m:oMath>
                  </m:oMathPara>
                </a14:m>
                <a:endParaRPr lang="en-US" sz="1400" dirty="0" smtClean="0"/>
              </a:p>
              <a:p>
                <a:pPr algn="just" rtl="0"/>
                <a:endParaRPr lang="en-US" sz="1600" dirty="0"/>
              </a:p>
              <a:p>
                <a:pPr algn="just" rtl="0"/>
                <a:endParaRPr lang="en-US" sz="1600" dirty="0"/>
              </a:p>
              <a:p>
                <a:pPr algn="just" rtl="0"/>
                <a:endParaRPr lang="en-US" sz="1600" dirty="0" smtClean="0"/>
              </a:p>
              <a:p>
                <a:pPr algn="just" rtl="0"/>
                <a:r>
                  <a:rPr lang="en-US" sz="1600" dirty="0" smtClean="0"/>
                  <a:t>Arranging </a:t>
                </a:r>
                <a:r>
                  <a:rPr lang="en-US" sz="1600" dirty="0"/>
                  <a:t>dissimilar pumps in parallel Fig (b) may create problems because the overall pressure rise must be the same, but the net volume flow rate is the sum of that through each branch. </a:t>
                </a:r>
                <a:endParaRPr lang="en-US" sz="1600" dirty="0" smtClean="0"/>
              </a:p>
              <a:p>
                <a:pPr algn="just" rtl="0"/>
                <a:r>
                  <a:rPr lang="en-US" sz="1600" dirty="0" smtClean="0"/>
                  <a:t>and </a:t>
                </a:r>
                <a:r>
                  <a:rPr lang="en-US" sz="1600" dirty="0"/>
                  <a:t>the flow in its branch could actually be reversed</a:t>
                </a:r>
                <a:endParaRPr lang="en-US" sz="1400" b="1" i="1" dirty="0" smtClean="0"/>
              </a:p>
              <a:p>
                <a:pPr algn="just" rtl="0"/>
                <a14:m>
                  <m:oMathPara xmlns:m="http://schemas.openxmlformats.org/officeDocument/2006/math">
                    <m:oMathParaPr>
                      <m:jc m:val="centerGroup"/>
                    </m:oMathParaPr>
                    <m:oMath xmlns:m="http://schemas.openxmlformats.org/officeDocument/2006/math">
                      <m:r>
                        <a:rPr lang="en-US" sz="1400" b="1" i="1">
                          <a:latin typeface="Cambria Math"/>
                        </a:rPr>
                        <m:t>𝑪𝒐𝒎𝒃𝒊𝒏𝒆𝒅</m:t>
                      </m:r>
                      <m:r>
                        <a:rPr lang="en-US" sz="1400" b="1" i="1">
                          <a:latin typeface="Cambria Math"/>
                        </a:rPr>
                        <m:t> </m:t>
                      </m:r>
                      <m:r>
                        <a:rPr lang="en-US" sz="1400" b="1" i="1">
                          <a:latin typeface="Cambria Math"/>
                        </a:rPr>
                        <m:t>𝒄𝒂𝒑𝒂𝒄𝒊𝒕𝒚</m:t>
                      </m:r>
                      <m:r>
                        <a:rPr lang="en-US" sz="1400" b="1" i="1">
                          <a:latin typeface="Cambria Math"/>
                        </a:rPr>
                        <m:t> </m:t>
                      </m:r>
                      <m:r>
                        <a:rPr lang="en-US" sz="1400" b="1" i="1">
                          <a:latin typeface="Cambria Math"/>
                        </a:rPr>
                        <m:t>𝒇𝒐𝒓</m:t>
                      </m:r>
                      <m:r>
                        <a:rPr lang="en-US" sz="1400" b="1" i="1">
                          <a:latin typeface="Cambria Math"/>
                        </a:rPr>
                        <m:t> </m:t>
                      </m:r>
                      <m:r>
                        <a:rPr lang="en-US" sz="1400" b="1" i="1">
                          <a:latin typeface="Cambria Math"/>
                        </a:rPr>
                        <m:t>𝒏</m:t>
                      </m:r>
                      <m:r>
                        <a:rPr lang="en-US" sz="1400" b="1" i="1">
                          <a:latin typeface="Cambria Math"/>
                        </a:rPr>
                        <m:t> </m:t>
                      </m:r>
                      <m:r>
                        <a:rPr lang="en-US" sz="1400" b="1" i="1">
                          <a:latin typeface="Cambria Math"/>
                        </a:rPr>
                        <m:t>𝒑𝒖𝒎𝒑𝒔</m:t>
                      </m:r>
                      <m:r>
                        <a:rPr lang="en-US" sz="1400" b="1" i="1">
                          <a:latin typeface="Cambria Math"/>
                        </a:rPr>
                        <m:t> </m:t>
                      </m:r>
                      <m:r>
                        <a:rPr lang="en-US" sz="1400" b="1" i="1">
                          <a:latin typeface="Cambria Math"/>
                        </a:rPr>
                        <m:t>𝒊𝒏</m:t>
                      </m:r>
                      <m:r>
                        <a:rPr lang="en-US" sz="1400" b="1" i="1">
                          <a:latin typeface="Cambria Math"/>
                        </a:rPr>
                        <m:t> </m:t>
                      </m:r>
                      <m:r>
                        <a:rPr lang="en-US" sz="1400" b="1" i="1">
                          <a:latin typeface="Cambria Math"/>
                        </a:rPr>
                        <m:t>𝒑𝒂𝒓𝒂𝒍𝒍𝒆𝒍</m:t>
                      </m:r>
                      <m:r>
                        <a:rPr lang="en-US" sz="1400" b="1" i="1">
                          <a:latin typeface="Cambria Math"/>
                        </a:rPr>
                        <m:t>:</m:t>
                      </m:r>
                      <m:r>
                        <a:rPr lang="en-US" sz="1400" i="1">
                          <a:latin typeface="Cambria Math"/>
                        </a:rPr>
                        <m:t>             </m:t>
                      </m:r>
                      <m:sSub>
                        <m:sSubPr>
                          <m:ctrlPr>
                            <a:rPr lang="en-US" sz="1400" i="1">
                              <a:latin typeface="Cambria Math"/>
                            </a:rPr>
                          </m:ctrlPr>
                        </m:sSubPr>
                        <m:e>
                          <m:r>
                            <a:rPr lang="en-US" sz="1400" i="1">
                              <a:latin typeface="Cambria Math"/>
                            </a:rPr>
                            <m:t>𝑄</m:t>
                          </m:r>
                        </m:e>
                        <m:sub>
                          <m:r>
                            <a:rPr lang="en-US" sz="1400" i="1">
                              <a:latin typeface="Cambria Math"/>
                            </a:rPr>
                            <m:t>𝑐𝑜𝑚𝑏𝑖𝑛𝑒𝑑</m:t>
                          </m:r>
                        </m:sub>
                      </m:sSub>
                      <m:r>
                        <a:rPr lang="en-US" sz="1400" i="1">
                          <a:latin typeface="Cambria Math"/>
                        </a:rPr>
                        <m:t>=</m:t>
                      </m:r>
                      <m:nary>
                        <m:naryPr>
                          <m:chr m:val="∑"/>
                          <m:limLoc m:val="undOvr"/>
                          <m:ctrlPr>
                            <a:rPr lang="en-US" sz="1400" i="1">
                              <a:latin typeface="Cambria Math"/>
                            </a:rPr>
                          </m:ctrlPr>
                        </m:naryPr>
                        <m:sub>
                          <m:r>
                            <a:rPr lang="en-US" sz="1400" i="1">
                              <a:latin typeface="Cambria Math"/>
                            </a:rPr>
                            <m:t>𝑖</m:t>
                          </m:r>
                          <m:r>
                            <a:rPr lang="en-US" sz="1400" i="1">
                              <a:latin typeface="Cambria Math"/>
                            </a:rPr>
                            <m:t>=</m:t>
                          </m:r>
                          <m:r>
                            <a:rPr lang="en-US" sz="1400" i="1">
                              <a:latin typeface="Cambria Math"/>
                            </a:rPr>
                            <m:t>1</m:t>
                          </m:r>
                        </m:sub>
                        <m:sup>
                          <m:r>
                            <a:rPr lang="en-US" sz="1400" i="1">
                              <a:latin typeface="Cambria Math"/>
                            </a:rPr>
                            <m:t>𝑛</m:t>
                          </m:r>
                        </m:sup>
                        <m:e>
                          <m:sSub>
                            <m:sSubPr>
                              <m:ctrlPr>
                                <a:rPr lang="en-US" sz="1400" i="1">
                                  <a:latin typeface="Cambria Math"/>
                                </a:rPr>
                              </m:ctrlPr>
                            </m:sSubPr>
                            <m:e>
                              <m:r>
                                <a:rPr lang="en-US" sz="1400" i="1">
                                  <a:latin typeface="Cambria Math"/>
                                </a:rPr>
                                <m:t>𝑄</m:t>
                              </m:r>
                            </m:e>
                            <m:sub>
                              <m:r>
                                <a:rPr lang="en-US" sz="1400" i="1">
                                  <a:latin typeface="Cambria Math"/>
                                </a:rPr>
                                <m:t>𝑖</m:t>
                              </m:r>
                            </m:sub>
                          </m:sSub>
                        </m:e>
                      </m:nary>
                    </m:oMath>
                  </m:oMathPara>
                </a14:m>
                <a:endParaRPr lang="en-US" sz="1400" dirty="0"/>
              </a:p>
            </p:txBody>
          </p:sp>
        </mc:Choice>
        <mc:Fallback xmlns="">
          <p:sp>
            <p:nvSpPr>
              <p:cNvPr id="4" name="Rectangle 3"/>
              <p:cNvSpPr>
                <a:spLocks noRot="1" noChangeAspect="1" noMove="1" noResize="1" noEditPoints="1" noAdjustHandles="1" noChangeArrowheads="1" noChangeShapeType="1" noTextEdit="1"/>
              </p:cNvSpPr>
              <p:nvPr/>
            </p:nvSpPr>
            <p:spPr>
              <a:xfrm>
                <a:off x="179512" y="605142"/>
                <a:ext cx="6048672" cy="4463145"/>
              </a:xfrm>
              <a:prstGeom prst="rect">
                <a:avLst/>
              </a:prstGeom>
              <a:blipFill rotWithShape="1">
                <a:blip r:embed="rId4"/>
                <a:stretch>
                  <a:fillRect l="-504" t="-410" r="-504"/>
                </a:stretch>
              </a:blipFill>
            </p:spPr>
            <p:txBody>
              <a:bodyPr/>
              <a:lstStyle/>
              <a:p>
                <a:r>
                  <a:rPr lang="ar-IQ">
                    <a:noFill/>
                  </a:rPr>
                  <a:t> </a:t>
                </a:r>
              </a:p>
            </p:txBody>
          </p:sp>
        </mc:Fallback>
      </mc:AlternateContent>
    </p:spTree>
    <p:extLst>
      <p:ext uri="{BB962C8B-B14F-4D97-AF65-F5344CB8AC3E}">
        <p14:creationId xmlns:p14="http://schemas.microsoft.com/office/powerpoint/2010/main" val="8235504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247</TotalTime>
  <Words>1436</Words>
  <Application>Microsoft Office PowerPoint</Application>
  <PresentationFormat>On-screen Show (4:3)</PresentationFormat>
  <Paragraphs>84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Fluid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 Flow</dc:title>
  <dc:creator>DR.Ahmed Saker</dc:creator>
  <cp:lastModifiedBy>DR.Ahmed Saker</cp:lastModifiedBy>
  <cp:revision>15</cp:revision>
  <dcterms:created xsi:type="dcterms:W3CDTF">2016-04-06T20:10:45Z</dcterms:created>
  <dcterms:modified xsi:type="dcterms:W3CDTF">2016-04-24T05:57:39Z</dcterms:modified>
</cp:coreProperties>
</file>